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7" r:id="rId8"/>
    <p:sldId id="268" r:id="rId9"/>
    <p:sldId id="263" r:id="rId10"/>
    <p:sldId id="264" r:id="rId11"/>
    <p:sldId id="269" r:id="rId12"/>
    <p:sldId id="270" r:id="rId13"/>
    <p:sldId id="265" r:id="rId14"/>
    <p:sldId id="273" r:id="rId15"/>
    <p:sldId id="271"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varScale="1">
        <p:scale>
          <a:sx n="73" d="100"/>
          <a:sy n="73" d="100"/>
        </p:scale>
        <p:origin x="-129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60A5B5-16FE-48B2-B6BF-0A77C5BB40B1}" type="datetimeFigureOut">
              <a:rPr lang="en-US" smtClean="0"/>
              <a:pPr/>
              <a:t>25-Apr-16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86B352-4085-47AB-BB54-278956B84269}" type="slidenum">
              <a:rPr lang="en-US" smtClean="0"/>
              <a:pPr/>
              <a:t>‹#›</a:t>
            </a:fld>
            <a:endParaRPr lang="en-US" dirty="0"/>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60A5B5-16FE-48B2-B6BF-0A77C5BB40B1}" type="datetimeFigureOut">
              <a:rPr lang="en-US" smtClean="0"/>
              <a:pPr/>
              <a:t>25-Apr-16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86B352-4085-47AB-BB54-278956B8426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533400"/>
            <a:ext cx="8534400" cy="1470025"/>
          </a:xfrm>
          <a:blipFill>
            <a:blip r:embed="rId2"/>
            <a:tile tx="0" ty="0" sx="100000" sy="100000" flip="none" algn="tl"/>
          </a:blipFill>
        </p:spPr>
        <p:txBody>
          <a:bodyPr>
            <a:normAutofit/>
          </a:bodyPr>
          <a:lstStyle/>
          <a:p>
            <a:r>
              <a:rPr lang="en-US" sz="7200" dirty="0" smtClean="0">
                <a:solidFill>
                  <a:schemeClr val="bg1"/>
                </a:solidFill>
                <a:latin typeface="Monotype Corsiva" pitchFamily="66" charset="0"/>
                <a:cs typeface="Andalus" pitchFamily="18" charset="-78"/>
              </a:rPr>
              <a:t>PowerPoint Presentation</a:t>
            </a:r>
            <a:endParaRPr lang="en-US" sz="7200" dirty="0">
              <a:solidFill>
                <a:schemeClr val="bg1"/>
              </a:solidFill>
              <a:latin typeface="Monotype Corsiva" pitchFamily="66" charset="0"/>
              <a:cs typeface="Andalus" pitchFamily="18" charset="-78"/>
            </a:endParaRPr>
          </a:p>
        </p:txBody>
      </p:sp>
      <p:sp>
        <p:nvSpPr>
          <p:cNvPr id="3" name="Subtitle 2"/>
          <p:cNvSpPr>
            <a:spLocks noGrp="1"/>
          </p:cNvSpPr>
          <p:nvPr>
            <p:ph type="subTitle" idx="1"/>
          </p:nvPr>
        </p:nvSpPr>
        <p:spPr>
          <a:xfrm>
            <a:off x="457200" y="2590800"/>
            <a:ext cx="8153400" cy="3733800"/>
          </a:xfrm>
          <a:blipFill>
            <a:blip r:embed="rId3"/>
            <a:tile tx="0" ty="0" sx="100000" sy="100000" flip="none" algn="tl"/>
          </a:blipFill>
        </p:spPr>
        <p:txBody>
          <a:bodyPr anchor="ctr">
            <a:noAutofit/>
          </a:bodyPr>
          <a:lstStyle/>
          <a:p>
            <a:r>
              <a:rPr lang="en-US" sz="5400" dirty="0" smtClean="0">
                <a:solidFill>
                  <a:srgbClr val="7030A0"/>
                </a:solidFill>
                <a:latin typeface="Monotype Corsiva" pitchFamily="66" charset="0"/>
                <a:cs typeface="Andalus" pitchFamily="18" charset="-78"/>
              </a:rPr>
              <a:t>Group: - Humanities.</a:t>
            </a:r>
          </a:p>
          <a:p>
            <a:r>
              <a:rPr lang="en-US" sz="5400" dirty="0" smtClean="0">
                <a:solidFill>
                  <a:srgbClr val="7030A0"/>
                </a:solidFill>
                <a:latin typeface="Monotype Corsiva" pitchFamily="66" charset="0"/>
                <a:cs typeface="Andalus" pitchFamily="18" charset="-78"/>
              </a:rPr>
              <a:t>Social Science.</a:t>
            </a:r>
          </a:p>
          <a:p>
            <a:r>
              <a:rPr lang="en-US" sz="6000" dirty="0" smtClean="0">
                <a:solidFill>
                  <a:srgbClr val="7030A0"/>
                </a:solidFill>
                <a:latin typeface="Monotype Corsiva" pitchFamily="66" charset="0"/>
                <a:cs typeface="Andalus" pitchFamily="18" charset="-78"/>
              </a:rPr>
              <a:t>Topic: -</a:t>
            </a:r>
            <a:r>
              <a:rPr lang="en-US" sz="5400" dirty="0" smtClean="0">
                <a:solidFill>
                  <a:srgbClr val="7030A0"/>
                </a:solidFill>
                <a:latin typeface="Monotype Corsiva" pitchFamily="66" charset="0"/>
                <a:cs typeface="Andalus" pitchFamily="18" charset="-78"/>
              </a:rPr>
              <a:t> Democracy in the Contemporary World</a:t>
            </a:r>
            <a:endParaRPr lang="en-US" sz="5400" dirty="0">
              <a:solidFill>
                <a:srgbClr val="7030A0"/>
              </a:solidFill>
              <a:latin typeface="Monotype Corsiva" pitchFamily="66" charset="0"/>
              <a:cs typeface="Andalus" pitchFamily="18" charset="-78"/>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62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3">
                                            <p:bg/>
                                          </p:spTgt>
                                        </p:tgtEl>
                                        <p:attrNameLst>
                                          <p:attrName>style.visibility</p:attrName>
                                        </p:attrNameLst>
                                      </p:cBhvr>
                                      <p:to>
                                        <p:strVal val="visible"/>
                                      </p:to>
                                    </p:set>
                                    <p:anim by="(-#ppt_w*2)" calcmode="lin" valueType="num">
                                      <p:cBhvr rctx="PPT">
                                        <p:cTn id="13" dur="500" autoRev="1" fill="hold">
                                          <p:stCondLst>
                                            <p:cond delay="0"/>
                                          </p:stCondLst>
                                        </p:cTn>
                                        <p:tgtEl>
                                          <p:spTgt spid="3">
                                            <p:bg/>
                                          </p:spTgt>
                                        </p:tgtEl>
                                        <p:attrNameLst>
                                          <p:attrName>ppt_w</p:attrName>
                                        </p:attrNameLst>
                                      </p:cBhvr>
                                    </p:anim>
                                    <p:anim by="(#ppt_w*0.50)" calcmode="lin" valueType="num">
                                      <p:cBhvr>
                                        <p:cTn id="14" dur="500" decel="50000" autoRev="1" fill="hold">
                                          <p:stCondLst>
                                            <p:cond delay="0"/>
                                          </p:stCondLst>
                                        </p:cTn>
                                        <p:tgtEl>
                                          <p:spTgt spid="3">
                                            <p:bg/>
                                          </p:spTgt>
                                        </p:tgtEl>
                                        <p:attrNameLst>
                                          <p:attrName>ppt_x</p:attrName>
                                        </p:attrNameLst>
                                      </p:cBhvr>
                                    </p:anim>
                                    <p:anim from="(-#ppt_h/2)" to="(#ppt_y)" calcmode="lin" valueType="num">
                                      <p:cBhvr>
                                        <p:cTn id="15" dur="1000" fill="hold">
                                          <p:stCondLst>
                                            <p:cond delay="0"/>
                                          </p:stCondLst>
                                        </p:cTn>
                                        <p:tgtEl>
                                          <p:spTgt spid="3">
                                            <p:bg/>
                                          </p:spTgt>
                                        </p:tgtEl>
                                        <p:attrNameLst>
                                          <p:attrName>ppt_y</p:attrName>
                                        </p:attrNameLst>
                                      </p:cBhvr>
                                    </p:anim>
                                    <p:animRot by="21600000">
                                      <p:cBhvr>
                                        <p:cTn id="16" dur="1000" fill="hold">
                                          <p:stCondLst>
                                            <p:cond delay="0"/>
                                          </p:stCondLst>
                                        </p:cTn>
                                        <p:tgtEl>
                                          <p:spTgt spid="3">
                                            <p:bg/>
                                          </p:spTgt>
                                        </p:tgtEl>
                                        <p:attrNameLst>
                                          <p:attrName>r</p:attrName>
                                        </p:attrNameLst>
                                      </p:cBhvr>
                                    </p:animRot>
                                  </p:childTnLst>
                                </p:cTn>
                              </p:par>
                            </p:childTnLst>
                          </p:cTn>
                        </p:par>
                        <p:par>
                          <p:cTn id="17" fill="hold">
                            <p:stCondLst>
                              <p:cond delay="72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par>
                          <p:cTn id="24" fill="hold">
                            <p:stCondLst>
                              <p:cond delay="99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3">
                                            <p:txEl>
                                              <p:pRg st="1" end="1"/>
                                            </p:txEl>
                                          </p:spTgt>
                                        </p:tgtEl>
                                        <p:attrNameLst>
                                          <p:attrName>style.visibility</p:attrName>
                                        </p:attrNameLst>
                                      </p:cBhvr>
                                      <p:to>
                                        <p:strVal val="visible"/>
                                      </p:to>
                                    </p:set>
                                    <p:anim by="(-#ppt_w*2)" calcmode="lin" valueType="num">
                                      <p:cBhvr rctx="PPT">
                                        <p:cTn id="27" dur="500" autoRev="1" fill="hold">
                                          <p:stCondLst>
                                            <p:cond delay="0"/>
                                          </p:stCondLst>
                                        </p:cTn>
                                        <p:tgtEl>
                                          <p:spTgt spid="3">
                                            <p:txEl>
                                              <p:pRg st="1" end="1"/>
                                            </p:txEl>
                                          </p:spTgt>
                                        </p:tgtEl>
                                        <p:attrNameLst>
                                          <p:attrName>ppt_w</p:attrName>
                                        </p:attrNameLst>
                                      </p:cBhvr>
                                    </p:anim>
                                    <p:anim by="(#ppt_w*0.50)" calcmode="lin" valueType="num">
                                      <p:cBhvr>
                                        <p:cTn id="28" dur="500" decel="50000" autoRev="1" fill="hold">
                                          <p:stCondLst>
                                            <p:cond delay="0"/>
                                          </p:stCondLst>
                                        </p:cTn>
                                        <p:tgtEl>
                                          <p:spTgt spid="3">
                                            <p:txEl>
                                              <p:pRg st="1" end="1"/>
                                            </p:txEl>
                                          </p:spTgt>
                                        </p:tgtEl>
                                        <p:attrNameLst>
                                          <p:attrName>ppt_x</p:attrName>
                                        </p:attrNameLst>
                                      </p:cBhvr>
                                    </p:anim>
                                    <p:anim from="(-#ppt_h/2)" to="(#ppt_y)" calcmode="lin" valueType="num">
                                      <p:cBhvr>
                                        <p:cTn id="29" dur="1000" fill="hold">
                                          <p:stCondLst>
                                            <p:cond delay="0"/>
                                          </p:stCondLst>
                                        </p:cTn>
                                        <p:tgtEl>
                                          <p:spTgt spid="3">
                                            <p:txEl>
                                              <p:pRg st="1" end="1"/>
                                            </p:txEl>
                                          </p:spTgt>
                                        </p:tgtEl>
                                        <p:attrNameLst>
                                          <p:attrName>ppt_y</p:attrName>
                                        </p:attrNameLst>
                                      </p:cBhvr>
                                    </p:anim>
                                    <p:animRot by="21600000">
                                      <p:cBhvr>
                                        <p:cTn id="30" dur="1000" fill="hold">
                                          <p:stCondLst>
                                            <p:cond delay="0"/>
                                          </p:stCondLst>
                                        </p:cTn>
                                        <p:tgtEl>
                                          <p:spTgt spid="3">
                                            <p:txEl>
                                              <p:pRg st="1" end="1"/>
                                            </p:txEl>
                                          </p:spTgt>
                                        </p:tgtEl>
                                        <p:attrNameLst>
                                          <p:attrName>r</p:attrName>
                                        </p:attrNameLst>
                                      </p:cBhvr>
                                    </p:animRot>
                                  </p:childTnLst>
                                </p:cTn>
                              </p:par>
                            </p:childTnLst>
                          </p:cTn>
                        </p:par>
                        <p:par>
                          <p:cTn id="31" fill="hold">
                            <p:stCondLst>
                              <p:cond delay="1220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3">
                                            <p:txEl>
                                              <p:pRg st="2" end="2"/>
                                            </p:txEl>
                                          </p:spTgt>
                                        </p:tgtEl>
                                        <p:attrNameLst>
                                          <p:attrName>style.visibility</p:attrName>
                                        </p:attrNameLst>
                                      </p:cBhvr>
                                      <p:to>
                                        <p:strVal val="visible"/>
                                      </p:to>
                                    </p:set>
                                    <p:anim by="(-#ppt_w*2)" calcmode="lin" valueType="num">
                                      <p:cBhvr rctx="PPT">
                                        <p:cTn id="34" dur="500" autoRev="1" fill="hold">
                                          <p:stCondLst>
                                            <p:cond delay="0"/>
                                          </p:stCondLst>
                                        </p:cTn>
                                        <p:tgtEl>
                                          <p:spTgt spid="3">
                                            <p:txEl>
                                              <p:pRg st="2" end="2"/>
                                            </p:txEl>
                                          </p:spTgt>
                                        </p:tgtEl>
                                        <p:attrNameLst>
                                          <p:attrName>ppt_w</p:attrName>
                                        </p:attrNameLst>
                                      </p:cBhvr>
                                    </p:anim>
                                    <p:anim by="(#ppt_w*0.50)" calcmode="lin" valueType="num">
                                      <p:cBhvr>
                                        <p:cTn id="35" dur="500" decel="50000" autoRev="1" fill="hold">
                                          <p:stCondLst>
                                            <p:cond delay="0"/>
                                          </p:stCondLst>
                                        </p:cTn>
                                        <p:tgtEl>
                                          <p:spTgt spid="3">
                                            <p:txEl>
                                              <p:pRg st="2" end="2"/>
                                            </p:txEl>
                                          </p:spTgt>
                                        </p:tgtEl>
                                        <p:attrNameLst>
                                          <p:attrName>ppt_x</p:attrName>
                                        </p:attrNameLst>
                                      </p:cBhvr>
                                    </p:anim>
                                    <p:anim from="(-#ppt_h/2)" to="(#ppt_y)" calcmode="lin" valueType="num">
                                      <p:cBhvr>
                                        <p:cTn id="36" dur="1000" fill="hold">
                                          <p:stCondLst>
                                            <p:cond delay="0"/>
                                          </p:stCondLst>
                                        </p:cTn>
                                        <p:tgtEl>
                                          <p:spTgt spid="3">
                                            <p:txEl>
                                              <p:pRg st="2" end="2"/>
                                            </p:txEl>
                                          </p:spTgt>
                                        </p:tgtEl>
                                        <p:attrNameLst>
                                          <p:attrName>ppt_y</p:attrName>
                                        </p:attrNameLst>
                                      </p:cBhvr>
                                    </p:anim>
                                    <p:animRot by="21600000">
                                      <p:cBhvr>
                                        <p:cTn id="37"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762000" y="304800"/>
            <a:ext cx="7162800" cy="8382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smtClean="0">
                <a:ln>
                  <a:noFill/>
                </a:ln>
                <a:solidFill>
                  <a:srgbClr val="7030A0"/>
                </a:solidFill>
                <a:effectLst/>
                <a:uLnTx/>
                <a:uFillTx/>
                <a:latin typeface="Matura MT Script Capitals" pitchFamily="66" charset="0"/>
                <a:ea typeface="+mj-ea"/>
                <a:cs typeface="+mj-cs"/>
              </a:rPr>
              <a:t>Location Of Chile</a:t>
            </a:r>
            <a:endParaRPr kumimoji="0" lang="en-US" sz="4800" b="1" i="0" u="none" strike="noStrike" kern="1200" cap="none" spc="0" normalizeH="0" baseline="0" noProof="0" dirty="0">
              <a:ln>
                <a:noFill/>
              </a:ln>
              <a:solidFill>
                <a:srgbClr val="7030A0"/>
              </a:solidFill>
              <a:effectLst/>
              <a:uLnTx/>
              <a:uFillTx/>
              <a:latin typeface="Matura MT Script Capitals" pitchFamily="66" charset="0"/>
              <a:ea typeface="+mj-ea"/>
              <a:cs typeface="+mj-cs"/>
            </a:endParaRPr>
          </a:p>
        </p:txBody>
      </p:sp>
      <p:sp>
        <p:nvSpPr>
          <p:cNvPr id="10" name="Content Placeholder 2"/>
          <p:cNvSpPr txBox="1">
            <a:spLocks/>
          </p:cNvSpPr>
          <p:nvPr/>
        </p:nvSpPr>
        <p:spPr>
          <a:xfrm>
            <a:off x="4641850" y="1295400"/>
            <a:ext cx="4502150" cy="53340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600" b="1" i="0" u="none" strike="noStrike" kern="1200" cap="none" spc="0" normalizeH="0" baseline="0" noProof="0" dirty="0" smtClean="0">
                <a:ln>
                  <a:noFill/>
                </a:ln>
                <a:solidFill>
                  <a:srgbClr val="FF0000"/>
                </a:solidFill>
                <a:effectLst/>
                <a:uLnTx/>
                <a:uFillTx/>
                <a:latin typeface="Monotype Corsiva" pitchFamily="66" charset="0"/>
              </a:rPr>
              <a:t>It is a country located in South America occupying a long, narrow strip of land .</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600" b="1" i="0" u="none" strike="noStrike" kern="1200" cap="none" spc="0" normalizeH="0" baseline="0" noProof="0" dirty="0" smtClean="0">
                <a:ln>
                  <a:noFill/>
                </a:ln>
                <a:solidFill>
                  <a:srgbClr val="FF0000"/>
                </a:solidFill>
                <a:effectLst/>
                <a:uLnTx/>
                <a:uFillTx/>
                <a:latin typeface="Monotype Corsiva" pitchFamily="66" charset="0"/>
              </a:rPr>
              <a:t>The shape of Chile is distinctive ribbon of land 4,300 kilometers long</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600" b="1" i="0" u="none" strike="noStrike" kern="1200" cap="none" spc="0" normalizeH="0" baseline="0" noProof="0" dirty="0" smtClean="0">
                <a:ln>
                  <a:noFill/>
                </a:ln>
                <a:solidFill>
                  <a:srgbClr val="FF0000"/>
                </a:solidFill>
                <a:effectLst/>
                <a:uLnTx/>
                <a:uFillTx/>
                <a:latin typeface="Monotype Corsiva" pitchFamily="66" charset="0"/>
              </a:rPr>
              <a:t>In regards to the geographical northernmost and southernmost points of Chile, it is the longest country in the world, and includes the 5th lengthiest coastline at over 78 thousand kilometers.</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600" b="1" i="0" u="none" strike="noStrike" kern="1200" cap="none" spc="0" normalizeH="0" baseline="0" noProof="0" dirty="0" smtClean="0">
                <a:ln>
                  <a:noFill/>
                </a:ln>
                <a:solidFill>
                  <a:srgbClr val="FF0000"/>
                </a:solidFill>
                <a:effectLst/>
                <a:uLnTx/>
                <a:uFillTx/>
                <a:latin typeface="Monotype Corsiva" pitchFamily="66" charset="0"/>
              </a:rPr>
              <a:t>It’s capital in Santiago.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600" b="0" i="0" u="none" strike="noStrike" kern="1200" cap="none" spc="0" normalizeH="0" baseline="0" noProof="0" dirty="0">
              <a:ln>
                <a:noFill/>
              </a:ln>
              <a:solidFill>
                <a:srgbClr val="FF0000"/>
              </a:solidFill>
              <a:effectLst/>
              <a:uLnTx/>
              <a:uFillTx/>
              <a:latin typeface="Monotype Corsiva" pitchFamily="66" charset="0"/>
            </a:endParaRPr>
          </a:p>
        </p:txBody>
      </p:sp>
      <p:pic>
        <p:nvPicPr>
          <p:cNvPr id="11" name="Picture 4"/>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09600" y="1447800"/>
            <a:ext cx="3683059" cy="4800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ppt_w</p:attrName>
                                        </p:attrNameLst>
                                      </p:cBhvr>
                                      <p:tavLst>
                                        <p:tav tm="0" fmla="#ppt_w*sin(2.5*pi*$)">
                                          <p:val>
                                            <p:fltVal val="0"/>
                                          </p:val>
                                        </p:tav>
                                        <p:tav tm="100000">
                                          <p:val>
                                            <p:fltVal val="1"/>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childTnLst>
                                </p:cTn>
                              </p:par>
                            </p:childTnLst>
                          </p:cTn>
                        </p:par>
                        <p:par>
                          <p:cTn id="16" fill="hold">
                            <p:stCondLst>
                              <p:cond delay="4000"/>
                            </p:stCondLst>
                            <p:childTnLst>
                              <p:par>
                                <p:cTn id="17" presetID="43" presetClass="entr" presetSubtype="0" fill="hold" grpId="0"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100"/>
                                        <p:tgtEl>
                                          <p:spTgt spid="10">
                                            <p:txEl>
                                              <p:pRg st="0" end="0"/>
                                            </p:txEl>
                                          </p:spTgt>
                                        </p:tgtEl>
                                      </p:cBhvr>
                                    </p:animEffect>
                                    <p:anim calcmode="lin" valueType="num">
                                      <p:cBhvr>
                                        <p:cTn id="20" dur="4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400" fill="hold"/>
                                        <p:tgtEl>
                                          <p:spTgt spid="10">
                                            <p:txEl>
                                              <p:pRg st="0" end="0"/>
                                            </p:txEl>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10">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10">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4" fill="hold">
                            <p:stCondLst>
                              <p:cond delay="5000"/>
                            </p:stCondLst>
                            <p:childTnLst>
                              <p:par>
                                <p:cTn id="25" presetID="43" presetClass="entr" presetSubtype="0" fill="hold" grpId="0" nodeType="after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100"/>
                                        <p:tgtEl>
                                          <p:spTgt spid="10">
                                            <p:txEl>
                                              <p:pRg st="1" end="1"/>
                                            </p:txEl>
                                          </p:spTgt>
                                        </p:tgtEl>
                                      </p:cBhvr>
                                    </p:animEffect>
                                    <p:anim calcmode="lin" valueType="num">
                                      <p:cBhvr>
                                        <p:cTn id="28" dur="4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9" dur="400" fill="hold"/>
                                        <p:tgtEl>
                                          <p:spTgt spid="10">
                                            <p:txEl>
                                              <p:pRg st="1" end="1"/>
                                            </p:txEl>
                                          </p:spTgt>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10">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10">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2" fill="hold">
                            <p:stCondLst>
                              <p:cond delay="6000"/>
                            </p:stCondLst>
                            <p:childTnLst>
                              <p:par>
                                <p:cTn id="33" presetID="43" presetClass="entr" presetSubtype="0" fill="hold" grpId="0" nodeType="after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animEffect transition="in" filter="fade">
                                      <p:cBhvr>
                                        <p:cTn id="35" dur="100"/>
                                        <p:tgtEl>
                                          <p:spTgt spid="10">
                                            <p:txEl>
                                              <p:pRg st="2" end="2"/>
                                            </p:txEl>
                                          </p:spTgt>
                                        </p:tgtEl>
                                      </p:cBhvr>
                                    </p:animEffect>
                                    <p:anim calcmode="lin" valueType="num">
                                      <p:cBhvr>
                                        <p:cTn id="36" dur="4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7" dur="400" fill="hold"/>
                                        <p:tgtEl>
                                          <p:spTgt spid="10">
                                            <p:txEl>
                                              <p:pRg st="2" end="2"/>
                                            </p:txEl>
                                          </p:spTgt>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10">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10">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0" fill="hold">
                            <p:stCondLst>
                              <p:cond delay="7000"/>
                            </p:stCondLst>
                            <p:childTnLst>
                              <p:par>
                                <p:cTn id="41" presetID="43" presetClass="entr" presetSubtype="0" fill="hold" grpId="0" nodeType="afterEffect">
                                  <p:stCondLst>
                                    <p:cond delay="0"/>
                                  </p:stCondLst>
                                  <p:childTnLst>
                                    <p:set>
                                      <p:cBhvr>
                                        <p:cTn id="42" dur="1" fill="hold">
                                          <p:stCondLst>
                                            <p:cond delay="0"/>
                                          </p:stCondLst>
                                        </p:cTn>
                                        <p:tgtEl>
                                          <p:spTgt spid="10">
                                            <p:txEl>
                                              <p:pRg st="3" end="3"/>
                                            </p:txEl>
                                          </p:spTgt>
                                        </p:tgtEl>
                                        <p:attrNameLst>
                                          <p:attrName>style.visibility</p:attrName>
                                        </p:attrNameLst>
                                      </p:cBhvr>
                                      <p:to>
                                        <p:strVal val="visible"/>
                                      </p:to>
                                    </p:set>
                                    <p:animEffect transition="in" filter="fade">
                                      <p:cBhvr>
                                        <p:cTn id="43" dur="100"/>
                                        <p:tgtEl>
                                          <p:spTgt spid="10">
                                            <p:txEl>
                                              <p:pRg st="3" end="3"/>
                                            </p:txEl>
                                          </p:spTgt>
                                        </p:tgtEl>
                                      </p:cBhvr>
                                    </p:animEffect>
                                    <p:anim calcmode="lin" valueType="num">
                                      <p:cBhvr>
                                        <p:cTn id="44" dur="4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45" dur="400" fill="hold"/>
                                        <p:tgtEl>
                                          <p:spTgt spid="10">
                                            <p:txEl>
                                              <p:pRg st="3" end="3"/>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10">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10">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800" y="0"/>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7200" b="0" i="0" u="none" strike="noStrike" kern="1200" cap="none" spc="0" normalizeH="0" baseline="0" noProof="0" dirty="0" smtClean="0">
                <a:ln>
                  <a:noFill/>
                </a:ln>
                <a:solidFill>
                  <a:srgbClr val="FF0000"/>
                </a:solidFill>
                <a:effectLst/>
                <a:uLnTx/>
                <a:uFillTx/>
                <a:latin typeface="Matura MT Script Capitals" pitchFamily="66" charset="0"/>
                <a:ea typeface="+mj-ea"/>
                <a:cs typeface="+mj-cs"/>
              </a:rPr>
              <a:t>Democracy</a:t>
            </a:r>
          </a:p>
        </p:txBody>
      </p:sp>
      <p:sp>
        <p:nvSpPr>
          <p:cNvPr id="6" name="Title 1"/>
          <p:cNvSpPr>
            <a:spLocks noGrp="1"/>
          </p:cNvSpPr>
          <p:nvPr>
            <p:ph type="ctrTitle"/>
          </p:nvPr>
        </p:nvSpPr>
        <p:spPr>
          <a:xfrm>
            <a:off x="914400" y="3124200"/>
            <a:ext cx="7772400" cy="1470025"/>
          </a:xfrm>
        </p:spPr>
        <p:txBody>
          <a:bodyPr>
            <a:normAutofit/>
          </a:bodyPr>
          <a:lstStyle/>
          <a:p>
            <a:r>
              <a:rPr lang="en-US" sz="7200" dirty="0" smtClean="0">
                <a:solidFill>
                  <a:srgbClr val="7030A0"/>
                </a:solidFill>
                <a:latin typeface="Matura MT Script Capitals" pitchFamily="66" charset="0"/>
              </a:rPr>
              <a:t>Dictatorship</a:t>
            </a:r>
            <a:endParaRPr lang="en-US" sz="7200" dirty="0">
              <a:solidFill>
                <a:srgbClr val="7030A0"/>
              </a:solidFill>
              <a:latin typeface="Matura MT Script Capitals" pitchFamily="66" charset="0"/>
            </a:endParaRPr>
          </a:p>
        </p:txBody>
      </p:sp>
      <p:sp>
        <p:nvSpPr>
          <p:cNvPr id="8" name="Subtitle 2"/>
          <p:cNvSpPr txBox="1">
            <a:spLocks/>
          </p:cNvSpPr>
          <p:nvPr/>
        </p:nvSpPr>
        <p:spPr>
          <a:xfrm>
            <a:off x="304800" y="1295400"/>
            <a:ext cx="8534400" cy="1219200"/>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smtClean="0">
                <a:ln>
                  <a:noFill/>
                </a:ln>
                <a:solidFill>
                  <a:srgbClr val="00B050"/>
                </a:solidFill>
                <a:effectLst/>
                <a:uLnTx/>
                <a:uFillTx/>
                <a:latin typeface="Monotype Corsiva" pitchFamily="66" charset="0"/>
                <a:ea typeface="+mn-ea"/>
                <a:cs typeface="+mn-cs"/>
              </a:rPr>
              <a:t>A Government for the people, by the people and to the people and the rule</a:t>
            </a:r>
            <a:r>
              <a:rPr kumimoji="0" lang="en-US" sz="4400" b="0" i="0" u="none" strike="noStrike" kern="1200" cap="none" spc="0" normalizeH="0" noProof="0" dirty="0" smtClean="0">
                <a:ln>
                  <a:noFill/>
                </a:ln>
                <a:solidFill>
                  <a:srgbClr val="00B050"/>
                </a:solidFill>
                <a:effectLst/>
                <a:uLnTx/>
                <a:uFillTx/>
                <a:latin typeface="Monotype Corsiva" pitchFamily="66" charset="0"/>
                <a:ea typeface="+mn-ea"/>
                <a:cs typeface="+mn-cs"/>
              </a:rPr>
              <a:t> of the Majority</a:t>
            </a:r>
            <a:r>
              <a:rPr kumimoji="0" lang="en-US" sz="4400" b="0" i="0" u="none" strike="noStrike" kern="1200" cap="none" spc="0" normalizeH="0" baseline="0" noProof="0" dirty="0" smtClean="0">
                <a:ln>
                  <a:noFill/>
                </a:ln>
                <a:solidFill>
                  <a:srgbClr val="00B050"/>
                </a:solidFill>
                <a:effectLst/>
                <a:uLnTx/>
                <a:uFillTx/>
                <a:latin typeface="Monotype Corsiva" pitchFamily="66" charset="0"/>
                <a:ea typeface="+mn-ea"/>
                <a:cs typeface="+mn-cs"/>
              </a:rPr>
              <a:t>.</a:t>
            </a:r>
          </a:p>
        </p:txBody>
      </p:sp>
      <p:sp>
        <p:nvSpPr>
          <p:cNvPr id="9" name="Subtitle 2"/>
          <p:cNvSpPr>
            <a:spLocks noGrp="1"/>
          </p:cNvSpPr>
          <p:nvPr>
            <p:ph type="subTitle" idx="1"/>
          </p:nvPr>
        </p:nvSpPr>
        <p:spPr>
          <a:xfrm>
            <a:off x="228600" y="4267200"/>
            <a:ext cx="8534400" cy="2209800"/>
          </a:xfrm>
        </p:spPr>
        <p:txBody>
          <a:bodyPr>
            <a:noAutofit/>
          </a:bodyPr>
          <a:lstStyle/>
          <a:p>
            <a:r>
              <a:rPr lang="en-US" sz="4400" dirty="0" smtClean="0">
                <a:solidFill>
                  <a:srgbClr val="00B050"/>
                </a:solidFill>
                <a:latin typeface="Monotype Corsiva" pitchFamily="66" charset="0"/>
              </a:rPr>
              <a:t>A</a:t>
            </a:r>
            <a:r>
              <a:rPr lang="en-US" sz="4400" dirty="0">
                <a:solidFill>
                  <a:schemeClr val="bg1"/>
                </a:solidFill>
                <a:latin typeface="Monotype Corsiva" pitchFamily="66" charset="0"/>
              </a:rPr>
              <a:t> </a:t>
            </a:r>
            <a:r>
              <a:rPr lang="en-US" sz="4400" dirty="0" smtClean="0">
                <a:solidFill>
                  <a:srgbClr val="00B050"/>
                </a:solidFill>
                <a:latin typeface="Monotype Corsiva" pitchFamily="66" charset="0"/>
              </a:rPr>
              <a:t>country, government or the form of government in which absolute power is exercised by a dictator.</a:t>
            </a:r>
            <a:endParaRPr lang="en-US" sz="4400" dirty="0">
              <a:solidFill>
                <a:srgbClr val="00B050"/>
              </a:solidFill>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Picture9.jpg"/>
          <p:cNvPicPr>
            <a:picLocks noGrp="1" noChangeAspect="1"/>
          </p:cNvPicPr>
          <p:nvPr>
            <p:ph type="pic" idx="1"/>
          </p:nvPr>
        </p:nvPicPr>
        <p:blipFill>
          <a:blip r:embed="rId2"/>
          <a:srcRect t="10900" b="10900"/>
          <a:stretch>
            <a:fillRect/>
          </a:stretch>
        </p:blipFill>
        <p:spPr>
          <a:xfrm>
            <a:off x="1219200" y="1066800"/>
            <a:ext cx="2514599" cy="2194592"/>
          </a:xfrm>
        </p:spPr>
      </p:pic>
      <p:pic>
        <p:nvPicPr>
          <p:cNvPr id="12" name="Picture 11" descr="Picture10.jpg"/>
          <p:cNvPicPr>
            <a:picLocks noChangeAspect="1"/>
          </p:cNvPicPr>
          <p:nvPr/>
        </p:nvPicPr>
        <p:blipFill>
          <a:blip r:embed="rId3"/>
          <a:stretch>
            <a:fillRect/>
          </a:stretch>
        </p:blipFill>
        <p:spPr>
          <a:xfrm>
            <a:off x="6248400" y="1066800"/>
            <a:ext cx="2514600" cy="2183446"/>
          </a:xfrm>
          <a:prstGeom prst="rect">
            <a:avLst/>
          </a:prstGeom>
        </p:spPr>
      </p:pic>
      <p:sp>
        <p:nvSpPr>
          <p:cNvPr id="13" name="Title 1"/>
          <p:cNvSpPr txBox="1">
            <a:spLocks/>
          </p:cNvSpPr>
          <p:nvPr/>
        </p:nvSpPr>
        <p:spPr>
          <a:xfrm>
            <a:off x="304800" y="0"/>
            <a:ext cx="8382000" cy="1163395"/>
          </a:xfrm>
          <a:prstGeom prst="rect">
            <a:avLst/>
          </a:prstGeom>
        </p:spPr>
        <p:txBody>
          <a:bodyP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7200" b="0" i="0" u="none" strike="noStrike" kern="0" cap="none" spc="0" normalizeH="0" baseline="0" noProof="0" dirty="0" smtClean="0">
                <a:ln>
                  <a:noFill/>
                </a:ln>
                <a:solidFill>
                  <a:srgbClr val="00B050"/>
                </a:solidFill>
                <a:effectLst>
                  <a:outerShdw blurRad="38100" dist="38100" dir="2700000" algn="tl">
                    <a:srgbClr val="000000"/>
                  </a:outerShdw>
                </a:effectLst>
                <a:uLnTx/>
                <a:uFillTx/>
                <a:latin typeface="Matura MT Script Capitals" pitchFamily="66" charset="0"/>
                <a:ea typeface="+mj-ea"/>
                <a:cs typeface="Andalus" pitchFamily="18" charset="-78"/>
              </a:rPr>
              <a:t>Salvador Allende</a:t>
            </a:r>
            <a:r>
              <a:rPr kumimoji="0" lang="en-US" sz="1050" b="0" i="0" u="none" strike="noStrike" kern="0" cap="none" spc="0" normalizeH="0" baseline="0" noProof="0" dirty="0" smtClean="0">
                <a:ln>
                  <a:noFill/>
                </a:ln>
                <a:solidFill>
                  <a:schemeClr val="tx2"/>
                </a:solidFill>
                <a:effectLst>
                  <a:outerShdw blurRad="38100" dist="38100" dir="2700000" algn="tl">
                    <a:srgbClr val="000000"/>
                  </a:outerShdw>
                </a:effectLst>
                <a:uLnTx/>
                <a:uFillTx/>
                <a:latin typeface="+mj-lt"/>
                <a:ea typeface="+mj-ea"/>
                <a:cs typeface="+mj-cs"/>
              </a:rPr>
              <a:t/>
            </a:r>
            <a:br>
              <a:rPr kumimoji="0" lang="en-US" sz="1050" b="0" i="0" u="none" strike="noStrike" kern="0" cap="none" spc="0" normalizeH="0" baseline="0" noProof="0" dirty="0" smtClean="0">
                <a:ln>
                  <a:noFill/>
                </a:ln>
                <a:solidFill>
                  <a:schemeClr val="tx2"/>
                </a:solidFill>
                <a:effectLst>
                  <a:outerShdw blurRad="38100" dist="38100" dir="2700000" algn="tl">
                    <a:srgbClr val="000000"/>
                  </a:outerShdw>
                </a:effectLst>
                <a:uLnTx/>
                <a:uFillTx/>
                <a:latin typeface="+mj-lt"/>
                <a:ea typeface="+mj-ea"/>
                <a:cs typeface="+mj-cs"/>
              </a:rPr>
            </a:br>
            <a:endParaRPr kumimoji="0" lang="en-US" sz="1050" b="0" i="0" u="none" strike="noStrike" kern="0" cap="none" spc="0" normalizeH="0" baseline="0" noProof="0" dirty="0">
              <a:ln>
                <a:noFill/>
              </a:ln>
              <a:solidFill>
                <a:schemeClr val="tx2"/>
              </a:solidFill>
              <a:effectLst>
                <a:outerShdw blurRad="38100" dist="38100" dir="2700000" algn="tl">
                  <a:srgbClr val="000000"/>
                </a:outerShdw>
              </a:effectLst>
              <a:uLnTx/>
              <a:uFillTx/>
              <a:latin typeface="+mj-lt"/>
              <a:ea typeface="+mj-ea"/>
              <a:cs typeface="+mj-cs"/>
            </a:endParaRPr>
          </a:p>
        </p:txBody>
      </p:sp>
      <p:sp>
        <p:nvSpPr>
          <p:cNvPr id="14" name="Text Placeholder 2"/>
          <p:cNvSpPr txBox="1">
            <a:spLocks/>
          </p:cNvSpPr>
          <p:nvPr/>
        </p:nvSpPr>
        <p:spPr bwMode="auto">
          <a:xfrm>
            <a:off x="381000" y="5181600"/>
            <a:ext cx="8382000" cy="21336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noAutofit/>
          </a:bodyPr>
          <a:lstStyle/>
          <a:p>
            <a:pPr marL="514350" indent="-514350">
              <a:buClr>
                <a:srgbClr val="00B050"/>
              </a:buClr>
              <a:buFont typeface="Wingdings" pitchFamily="2" charset="2"/>
              <a:buChar char="v"/>
            </a:pPr>
            <a:r>
              <a:rPr lang="en-US" sz="3200" i="1" dirty="0" smtClean="0">
                <a:ln>
                  <a:solidFill>
                    <a:srgbClr val="FF0000"/>
                  </a:solidFill>
                </a:ln>
                <a:solidFill>
                  <a:srgbClr val="FF0000"/>
                </a:solidFill>
                <a:latin typeface="Monotype Corsiva" pitchFamily="66" charset="0"/>
              </a:rPr>
              <a:t>Salvador Allende was the President of Chile, country in South America.</a:t>
            </a:r>
          </a:p>
          <a:p>
            <a:pPr marL="514350" indent="-514350">
              <a:buClr>
                <a:srgbClr val="00B050"/>
              </a:buClr>
              <a:buFont typeface="Wingdings" pitchFamily="2" charset="2"/>
              <a:buChar char="v"/>
            </a:pPr>
            <a:r>
              <a:rPr lang="en-US" sz="3200" i="1" dirty="0" smtClean="0">
                <a:ln>
                  <a:solidFill>
                    <a:srgbClr val="FF0000"/>
                  </a:solidFill>
                </a:ln>
                <a:solidFill>
                  <a:srgbClr val="FF0000"/>
                </a:solidFill>
                <a:latin typeface="Monotype Corsiva" pitchFamily="66" charset="0"/>
              </a:rPr>
              <a:t>He was the founder of the Socialist Party of Chile who won the Presidential election in 1970.</a:t>
            </a:r>
          </a:p>
          <a:p>
            <a:pPr marL="514350" indent="-514350">
              <a:buClr>
                <a:srgbClr val="00B050"/>
              </a:buClr>
              <a:buFont typeface="Wingdings" pitchFamily="2" charset="2"/>
              <a:buChar char="v"/>
            </a:pPr>
            <a:r>
              <a:rPr lang="en-US" sz="3200" i="1" dirty="0" smtClean="0">
                <a:ln>
                  <a:solidFill>
                    <a:srgbClr val="FF0000"/>
                  </a:solidFill>
                </a:ln>
                <a:solidFill>
                  <a:srgbClr val="FF0000"/>
                </a:solidFill>
                <a:latin typeface="Monotype Corsiva" pitchFamily="66" charset="0"/>
              </a:rPr>
              <a:t>Though his rule was overthrown by the military just after three years on 11 September 1973. </a:t>
            </a:r>
          </a:p>
          <a:p>
            <a:pPr marL="914400" marR="0" lvl="0" indent="-914400" algn="ctr" defTabSz="914400" rtl="0" eaLnBrk="1" fontAlgn="auto" latinLnBrk="0" hangingPunct="1">
              <a:lnSpc>
                <a:spcPct val="100000"/>
              </a:lnSpc>
              <a:spcBef>
                <a:spcPts val="0"/>
              </a:spcBef>
              <a:spcAft>
                <a:spcPts val="0"/>
              </a:spcAft>
              <a:buClr>
                <a:srgbClr val="00B050"/>
              </a:buClr>
              <a:buSzTx/>
              <a:buFont typeface="Wingdings" pitchFamily="2" charset="2"/>
              <a:buChar char="v"/>
              <a:tabLst/>
              <a:defRPr/>
            </a:pPr>
            <a:endParaRPr kumimoji="0" lang="en-US" sz="5400" i="0" u="none" strike="noStrike" kern="1200" cap="none" spc="0" normalizeH="0" baseline="0" noProof="0" dirty="0" smtClean="0">
              <a:ln>
                <a:noFill/>
              </a:ln>
              <a:solidFill>
                <a:srgbClr val="7030A0"/>
              </a:solidFill>
              <a:uLnTx/>
              <a:uFillTx/>
              <a:latin typeface="Monotype Corsiva" pitchFamily="66" charset="0"/>
              <a:cs typeface="Andalus" pitchFamily="18" charset="-78"/>
            </a:endParaRP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04800" y="228600"/>
            <a:ext cx="9601200" cy="1470025"/>
          </a:xfrm>
        </p:spPr>
        <p:txBody>
          <a:bodyPr>
            <a:normAutofit/>
          </a:bodyPr>
          <a:lstStyle/>
          <a:p>
            <a:r>
              <a:rPr lang="en-US" sz="6000" dirty="0" smtClean="0">
                <a:solidFill>
                  <a:srgbClr val="FF0000"/>
                </a:solidFill>
                <a:latin typeface="Matura MT Script Capitals" pitchFamily="66" charset="0"/>
              </a:rPr>
              <a:t>Allende’s Rule</a:t>
            </a:r>
            <a:endParaRPr lang="en-US" sz="6000" dirty="0">
              <a:solidFill>
                <a:srgbClr val="FF0000"/>
              </a:solidFill>
              <a:latin typeface="Matura MT Script Capitals" pitchFamily="66" charset="0"/>
            </a:endParaRPr>
          </a:p>
        </p:txBody>
      </p:sp>
      <p:sp>
        <p:nvSpPr>
          <p:cNvPr id="6" name="Subtitle 5"/>
          <p:cNvSpPr>
            <a:spLocks noGrp="1"/>
          </p:cNvSpPr>
          <p:nvPr>
            <p:ph type="subTitle" idx="1"/>
          </p:nvPr>
        </p:nvSpPr>
        <p:spPr>
          <a:xfrm>
            <a:off x="0" y="1676400"/>
            <a:ext cx="9067800" cy="4953000"/>
          </a:xfrm>
        </p:spPr>
        <p:txBody>
          <a:bodyPr>
            <a:noAutofit/>
          </a:bodyPr>
          <a:lstStyle/>
          <a:p>
            <a:pPr marL="660400" indent="-660400" algn="l"/>
            <a:r>
              <a:rPr lang="en-US" b="1" i="1" dirty="0" smtClean="0">
                <a:solidFill>
                  <a:srgbClr val="00B050"/>
                </a:solidFill>
                <a:latin typeface="Monotype Corsiva" pitchFamily="66" charset="0"/>
              </a:rPr>
              <a:t>Allende after being elected as the President took several decisions to help the poor and the workers. These included -:</a:t>
            </a:r>
          </a:p>
          <a:p>
            <a:pPr marL="660400" indent="-660400" algn="l">
              <a:buClr>
                <a:srgbClr val="7030A0"/>
              </a:buClr>
              <a:buFont typeface="Wingdings" pitchFamily="2" charset="2"/>
              <a:buChar char="Ø"/>
            </a:pPr>
            <a:r>
              <a:rPr lang="en-US" b="1" i="1" dirty="0" smtClean="0">
                <a:solidFill>
                  <a:srgbClr val="00B050"/>
                </a:solidFill>
                <a:latin typeface="Monotype Corsiva" pitchFamily="66" charset="0"/>
              </a:rPr>
              <a:t>Reform of educational  system.</a:t>
            </a:r>
          </a:p>
          <a:p>
            <a:pPr marL="660400" indent="-660400" algn="l">
              <a:buClr>
                <a:srgbClr val="7030A0"/>
              </a:buClr>
              <a:buFont typeface="Wingdings" pitchFamily="2" charset="2"/>
              <a:buChar char="Ø"/>
            </a:pPr>
            <a:r>
              <a:rPr lang="en-US" b="1" i="1" dirty="0" smtClean="0">
                <a:solidFill>
                  <a:srgbClr val="00B050"/>
                </a:solidFill>
                <a:latin typeface="Monotype Corsiva" pitchFamily="66" charset="0"/>
              </a:rPr>
              <a:t> Free milk for children.</a:t>
            </a:r>
          </a:p>
          <a:p>
            <a:pPr marL="660400" indent="-660400" algn="l">
              <a:buClr>
                <a:srgbClr val="7030A0"/>
              </a:buClr>
              <a:buFont typeface="Wingdings" pitchFamily="2" charset="2"/>
              <a:buChar char="Ø"/>
            </a:pPr>
            <a:r>
              <a:rPr lang="en-US" b="1" i="1" dirty="0" smtClean="0">
                <a:solidFill>
                  <a:srgbClr val="00B050"/>
                </a:solidFill>
                <a:latin typeface="Monotype Corsiva" pitchFamily="66" charset="0"/>
              </a:rPr>
              <a:t>Redistribution of land to the landless  labours.</a:t>
            </a:r>
          </a:p>
          <a:p>
            <a:pPr marL="660400" indent="-660400" algn="l">
              <a:buClr>
                <a:srgbClr val="7030A0"/>
              </a:buClr>
              <a:buFont typeface="Wingdings" pitchFamily="2" charset="2"/>
              <a:buChar char="Ø"/>
            </a:pPr>
            <a:r>
              <a:rPr lang="en-US" b="1" i="1" dirty="0" smtClean="0">
                <a:solidFill>
                  <a:srgbClr val="00B050"/>
                </a:solidFill>
                <a:latin typeface="Monotype Corsiva" pitchFamily="66" charset="0"/>
              </a:rPr>
              <a:t>He also opposed foreign companies from taking natural resources from the country. </a:t>
            </a:r>
          </a:p>
          <a:p>
            <a:pPr algn="l"/>
            <a:endParaRPr lang="en-US" b="1" i="1" dirty="0">
              <a:solidFill>
                <a:srgbClr val="00B050"/>
              </a:solidFill>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1630362"/>
          </a:xfrm>
        </p:spPr>
        <p:txBody>
          <a:bodyPr>
            <a:noAutofit/>
          </a:bodyPr>
          <a:lstStyle/>
          <a:p>
            <a:r>
              <a:rPr lang="en-US" sz="4800" dirty="0" smtClean="0">
                <a:solidFill>
                  <a:srgbClr val="00B050"/>
                </a:solidFill>
                <a:latin typeface="Matura MT Script Capitals" pitchFamily="66" charset="0"/>
              </a:rPr>
              <a:t>The People who disliked Allende.</a:t>
            </a:r>
            <a:endParaRPr lang="en-US" sz="4800" dirty="0">
              <a:solidFill>
                <a:srgbClr val="00B050"/>
              </a:solidFill>
              <a:latin typeface="Matura MT Script Capitals" pitchFamily="66" charset="0"/>
            </a:endParaRPr>
          </a:p>
        </p:txBody>
      </p:sp>
      <p:sp>
        <p:nvSpPr>
          <p:cNvPr id="3" name="Content Placeholder 2"/>
          <p:cNvSpPr>
            <a:spLocks noGrp="1"/>
          </p:cNvSpPr>
          <p:nvPr>
            <p:ph idx="1"/>
          </p:nvPr>
        </p:nvSpPr>
        <p:spPr>
          <a:xfrm>
            <a:off x="457200" y="1933903"/>
            <a:ext cx="8229600" cy="4754563"/>
          </a:xfrm>
        </p:spPr>
        <p:txBody>
          <a:bodyPr>
            <a:normAutofit fontScale="92500" lnSpcReduction="10000"/>
          </a:bodyPr>
          <a:lstStyle/>
          <a:p>
            <a:pPr>
              <a:lnSpc>
                <a:spcPct val="80000"/>
              </a:lnSpc>
              <a:buClr>
                <a:srgbClr val="7030A0"/>
              </a:buClr>
              <a:buFont typeface="Wingdings" pitchFamily="2" charset="2"/>
              <a:buChar char="v"/>
            </a:pPr>
            <a:r>
              <a:rPr lang="en-US" b="1" i="1" dirty="0" smtClean="0">
                <a:solidFill>
                  <a:srgbClr val="FF0000"/>
                </a:solidFill>
                <a:latin typeface="Monotype Corsiva" pitchFamily="66" charset="0"/>
                <a:cs typeface="Tahoma" pitchFamily="34" charset="0"/>
              </a:rPr>
              <a:t>Allende was liked by the poor people and the workers but the rich landlords, the church people and other political parties opposed his government.</a:t>
            </a:r>
          </a:p>
          <a:p>
            <a:pPr>
              <a:lnSpc>
                <a:spcPct val="80000"/>
              </a:lnSpc>
              <a:buClr>
                <a:srgbClr val="7030A0"/>
              </a:buClr>
              <a:buFont typeface="Wingdings" pitchFamily="2" charset="2"/>
              <a:buChar char="v"/>
            </a:pPr>
            <a:endParaRPr lang="en-US" b="1" i="1" dirty="0" smtClean="0">
              <a:solidFill>
                <a:srgbClr val="FF0000"/>
              </a:solidFill>
              <a:latin typeface="Monotype Corsiva" pitchFamily="66" charset="0"/>
              <a:cs typeface="Tahoma" pitchFamily="34" charset="0"/>
            </a:endParaRPr>
          </a:p>
          <a:p>
            <a:pPr>
              <a:lnSpc>
                <a:spcPct val="80000"/>
              </a:lnSpc>
              <a:buClr>
                <a:srgbClr val="7030A0"/>
              </a:buClr>
              <a:buFont typeface="Wingdings" pitchFamily="2" charset="2"/>
              <a:buChar char="v"/>
            </a:pPr>
            <a:r>
              <a:rPr lang="en-US" b="1" i="1" dirty="0" smtClean="0">
                <a:solidFill>
                  <a:srgbClr val="FF0000"/>
                </a:solidFill>
                <a:latin typeface="Monotype Corsiva" pitchFamily="66" charset="0"/>
                <a:cs typeface="Tahoma" pitchFamily="34" charset="0"/>
              </a:rPr>
              <a:t>They didn’t like Allende’s policy of spending too much on the workers.</a:t>
            </a:r>
          </a:p>
          <a:p>
            <a:pPr>
              <a:lnSpc>
                <a:spcPct val="80000"/>
              </a:lnSpc>
              <a:buClr>
                <a:srgbClr val="7030A0"/>
              </a:buClr>
              <a:buFont typeface="Wingdings" pitchFamily="2" charset="2"/>
              <a:buChar char="v"/>
            </a:pPr>
            <a:endParaRPr lang="en-US" b="1" i="1" dirty="0" smtClean="0">
              <a:solidFill>
                <a:srgbClr val="FF0000"/>
              </a:solidFill>
              <a:latin typeface="Monotype Corsiva" pitchFamily="66" charset="0"/>
              <a:cs typeface="Tahoma" pitchFamily="34" charset="0"/>
            </a:endParaRPr>
          </a:p>
          <a:p>
            <a:pPr>
              <a:lnSpc>
                <a:spcPct val="80000"/>
              </a:lnSpc>
              <a:buClr>
                <a:srgbClr val="7030A0"/>
              </a:buClr>
              <a:buFont typeface="Wingdings" pitchFamily="2" charset="2"/>
              <a:buChar char="v"/>
            </a:pPr>
            <a:r>
              <a:rPr lang="en-US" b="1" i="1" dirty="0" smtClean="0">
                <a:solidFill>
                  <a:srgbClr val="FF0000"/>
                </a:solidFill>
                <a:latin typeface="Monotype Corsiva" pitchFamily="66" charset="0"/>
                <a:cs typeface="Tahoma" pitchFamily="34" charset="0"/>
              </a:rPr>
              <a:t>On 26 May 1973, Chile’s Supreme Court, which was opposed to Allende's government, unanimously denounced the Allende disruption of the legality of the nation. Although illegal under the Chilean constitution, the court supported and strengthened Pinochet's seizure of power. </a:t>
            </a:r>
          </a:p>
          <a:p>
            <a:pPr>
              <a:buClr>
                <a:srgbClr val="7030A0"/>
              </a:buClr>
              <a:buFont typeface="Wingdings" pitchFamily="2" charset="2"/>
              <a:buChar char="v"/>
            </a:pPr>
            <a:endParaRPr lang="en-US" b="1" i="1" dirty="0">
              <a:solidFill>
                <a:srgbClr val="FF0000"/>
              </a:solidFill>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0" y="152400"/>
            <a:ext cx="6934200" cy="369332"/>
          </a:xfrm>
          <a:prstGeom prst="rect">
            <a:avLst/>
          </a:prstGeom>
          <a:noFill/>
        </p:spPr>
        <p:txBody>
          <a:bodyPr wrap="square" rtlCol="0">
            <a:spAutoFit/>
          </a:bodyPr>
          <a:lstStyle/>
          <a:p>
            <a:endParaRPr lang="en-US" dirty="0"/>
          </a:p>
        </p:txBody>
      </p:sp>
      <p:sp>
        <p:nvSpPr>
          <p:cNvPr id="4" name="Title 11"/>
          <p:cNvSpPr txBox="1">
            <a:spLocks/>
          </p:cNvSpPr>
          <p:nvPr/>
        </p:nvSpPr>
        <p:spPr>
          <a:xfrm>
            <a:off x="304800" y="0"/>
            <a:ext cx="8382000" cy="664797"/>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600" b="0" i="0" u="none" strike="noStrike" kern="0" cap="none" spc="0" normalizeH="0" baseline="0" noProof="0" dirty="0" smtClean="0">
                <a:ln>
                  <a:noFill/>
                </a:ln>
                <a:solidFill>
                  <a:srgbClr val="FF0000"/>
                </a:solidFill>
                <a:effectLst>
                  <a:outerShdw blurRad="38100" dist="38100" dir="2700000" algn="tl">
                    <a:srgbClr val="000000"/>
                  </a:outerShdw>
                </a:effectLst>
                <a:uLnTx/>
                <a:uFillTx/>
                <a:latin typeface="Matura MT Script Capitals" pitchFamily="66" charset="0"/>
                <a:ea typeface="+mj-ea"/>
                <a:cs typeface="Andalus" pitchFamily="18" charset="-78"/>
              </a:rPr>
              <a:t>Death of Allende</a:t>
            </a:r>
            <a:endParaRPr kumimoji="0" lang="en-US" sz="6600" b="0" i="0" u="none" strike="noStrike" kern="0" cap="none" spc="0" normalizeH="0" baseline="0" noProof="0" dirty="0">
              <a:ln>
                <a:noFill/>
              </a:ln>
              <a:solidFill>
                <a:srgbClr val="FF0000"/>
              </a:solidFill>
              <a:effectLst>
                <a:outerShdw blurRad="38100" dist="38100" dir="2700000" algn="tl">
                  <a:srgbClr val="000000"/>
                </a:outerShdw>
              </a:effectLst>
              <a:uLnTx/>
              <a:uFillTx/>
              <a:latin typeface="Matura MT Script Capitals" pitchFamily="66" charset="0"/>
              <a:ea typeface="+mj-ea"/>
              <a:cs typeface="Andalus" pitchFamily="18" charset="-78"/>
            </a:endParaRPr>
          </a:p>
        </p:txBody>
      </p:sp>
      <p:sp>
        <p:nvSpPr>
          <p:cNvPr id="5" name="Text Placeholder 12"/>
          <p:cNvSpPr txBox="1">
            <a:spLocks/>
          </p:cNvSpPr>
          <p:nvPr/>
        </p:nvSpPr>
        <p:spPr bwMode="auto">
          <a:xfrm>
            <a:off x="0" y="1219200"/>
            <a:ext cx="6553200" cy="538609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On the morning of 11</a:t>
            </a:r>
            <a:r>
              <a:rPr kumimoji="0" lang="en-US" sz="2800" b="0" i="0" u="none" strike="noStrike" kern="1200" cap="none" spc="0" normalizeH="0" baseline="3000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a:t>
            </a:r>
            <a:r>
              <a:rPr kumimoji="0" lang="en-US" sz="28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 September 1973, the military took over the seaport, The Defense minister was arrested by the military when he arrived at his office.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The military commanders asked the President to resign.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Allende refused to resign or leave the country.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But realizing the danger to the country and to his life, he addressed the people  on the radio.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Then the military surrounded the president’s house and started bombing it.</a:t>
            </a:r>
            <a:endParaRPr kumimoji="0" lang="en-US" sz="2800" b="0" i="0" u="none" strike="noStrike" kern="1200" cap="none" spc="0" normalizeH="0" baseline="0" noProof="0" dirty="0">
              <a:ln>
                <a:noFill/>
              </a:ln>
              <a:solidFill>
                <a:srgbClr val="00B050"/>
              </a:solidFill>
              <a:effectLst>
                <a:outerShdw blurRad="38100" dist="38100" dir="2700000" algn="tl">
                  <a:srgbClr val="000000"/>
                </a:outerShdw>
              </a:effectLst>
              <a:uLnTx/>
              <a:uFillTx/>
              <a:latin typeface="Andalus" pitchFamily="18" charset="-78"/>
              <a:cs typeface="Andalus" pitchFamily="18" charset="-78"/>
            </a:endParaRPr>
          </a:p>
        </p:txBody>
      </p:sp>
      <p:pic>
        <p:nvPicPr>
          <p:cNvPr id="7" name="Picture 2" descr="http://www.september11news.com/Sept11History1973SavadorAllende2.jpg"/>
          <p:cNvPicPr>
            <a:picLocks noChangeAspect="1" noChangeArrowheads="1"/>
          </p:cNvPicPr>
          <p:nvPr/>
        </p:nvPicPr>
        <p:blipFill>
          <a:blip r:embed="rId2"/>
          <a:srcRect/>
          <a:stretch>
            <a:fillRect/>
          </a:stretch>
        </p:blipFill>
        <p:spPr bwMode="auto">
          <a:xfrm>
            <a:off x="6553200" y="838200"/>
            <a:ext cx="2438400" cy="3276600"/>
          </a:xfrm>
          <a:prstGeom prst="rect">
            <a:avLst/>
          </a:prstGeom>
          <a:noFill/>
        </p:spPr>
      </p:pic>
      <p:pic>
        <p:nvPicPr>
          <p:cNvPr id="8" name="Picture 8" descr="http://t1.gstatic.com/images?q=tbn:ANd9GcTrzbJr_N2ODZhTBuVnAqdK4vrubUqmnGsdOabYsKWhkpVijyJ71A"/>
          <p:cNvPicPr>
            <a:picLocks noChangeAspect="1" noChangeArrowheads="1"/>
          </p:cNvPicPr>
          <p:nvPr/>
        </p:nvPicPr>
        <p:blipFill>
          <a:blip r:embed="rId3"/>
          <a:srcRect/>
          <a:stretch>
            <a:fillRect/>
          </a:stretch>
        </p:blipFill>
        <p:spPr bwMode="auto">
          <a:xfrm>
            <a:off x="6553200" y="4114800"/>
            <a:ext cx="2438400" cy="2743200"/>
          </a:xfrm>
          <a:prstGeom prst="rect">
            <a:avLst/>
          </a:prstGeom>
          <a:noFill/>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auteurs.s3.amazonaws.com/notebook/embassy.jpg"/>
          <p:cNvPicPr>
            <a:picLocks noChangeAspect="1" noChangeArrowheads="1"/>
          </p:cNvPicPr>
          <p:nvPr/>
        </p:nvPicPr>
        <p:blipFill>
          <a:blip r:embed="rId2"/>
          <a:srcRect/>
          <a:stretch>
            <a:fillRect/>
          </a:stretch>
        </p:blipFill>
        <p:spPr bwMode="auto">
          <a:xfrm>
            <a:off x="6477000" y="0"/>
            <a:ext cx="2667000" cy="4267200"/>
          </a:xfrm>
          <a:prstGeom prst="rect">
            <a:avLst/>
          </a:prstGeom>
          <a:noFill/>
        </p:spPr>
      </p:pic>
      <p:pic>
        <p:nvPicPr>
          <p:cNvPr id="3" name="Picture 4" descr="http://t3.gstatic.com/images?q=tbn:ANd9GcRMGk6X1l_aPbQH03NNsY9iknxaPNdD9w5tF3GJ3SuQWvv-DY13mQ"/>
          <p:cNvPicPr>
            <a:picLocks noChangeAspect="1" noChangeArrowheads="1"/>
          </p:cNvPicPr>
          <p:nvPr/>
        </p:nvPicPr>
        <p:blipFill>
          <a:blip r:embed="rId3"/>
          <a:srcRect/>
          <a:stretch>
            <a:fillRect/>
          </a:stretch>
        </p:blipFill>
        <p:spPr bwMode="auto">
          <a:xfrm>
            <a:off x="6477000" y="4267200"/>
            <a:ext cx="2667000" cy="2590800"/>
          </a:xfrm>
          <a:prstGeom prst="rect">
            <a:avLst/>
          </a:prstGeom>
          <a:noFill/>
        </p:spPr>
      </p:pic>
      <p:sp>
        <p:nvSpPr>
          <p:cNvPr id="4" name="Text Placeholder 7"/>
          <p:cNvSpPr txBox="1">
            <a:spLocks/>
          </p:cNvSpPr>
          <p:nvPr/>
        </p:nvSpPr>
        <p:spPr bwMode="auto">
          <a:xfrm>
            <a:off x="0" y="381000"/>
            <a:ext cx="6477000" cy="664290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President Allende died in the military attack. This was the sacrifice he was talking about in his last speech.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A government and people elected was overthrown by the military through conspiracy and violence.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What took place in this story is a military coup.</a:t>
            </a:r>
            <a:r>
              <a:rPr kumimoji="0" lang="en-US" sz="3200" b="0" i="0" u="none" strike="noStrike" kern="1200" cap="none" spc="0" normalizeH="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 </a:t>
            </a: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General Augusto Pinochet army general, led the coup.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The government of U.S.A was unhappy with the rule of Allende and have known to support the coup destroying Allende.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schemeClr val="tx1"/>
              </a:solidFill>
              <a:effectLst>
                <a:outerShdw blurRad="38100" dist="38100" dir="2700000" algn="tl">
                  <a:srgbClr val="000000"/>
                </a:outerShdw>
              </a:effectLst>
              <a:uLnTx/>
              <a:uFillTx/>
              <a:latin typeface="Arial"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tx1"/>
              </a:solidFill>
              <a:effectLst>
                <a:outerShdw blurRad="38100" dist="38100" dir="2700000" algn="tl">
                  <a:srgbClr val="000000"/>
                </a:outerShdw>
              </a:effectLst>
              <a:uLnTx/>
              <a:uFillTx/>
              <a:latin typeface="Arial" charset="0"/>
              <a:ea typeface="+mn-ea"/>
              <a:cs typeface="+mn-cs"/>
            </a:endParaRP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1143000"/>
          </a:xfrm>
        </p:spPr>
        <p:txBody>
          <a:bodyPr>
            <a:normAutofit/>
          </a:bodyPr>
          <a:lstStyle/>
          <a:p>
            <a:r>
              <a:rPr lang="en-US" sz="5400" dirty="0" smtClean="0">
                <a:solidFill>
                  <a:srgbClr val="7030A0"/>
                </a:solidFill>
                <a:latin typeface="Matura MT Script Capitals" pitchFamily="66" charset="0"/>
              </a:rPr>
              <a:t>Military coup of 1973</a:t>
            </a:r>
            <a:endParaRPr lang="en-US" sz="5400" dirty="0">
              <a:solidFill>
                <a:srgbClr val="7030A0"/>
              </a:solidFill>
              <a:latin typeface="Matura MT Script Capitals" pitchFamily="66" charset="0"/>
            </a:endParaRPr>
          </a:p>
        </p:txBody>
      </p:sp>
      <p:sp>
        <p:nvSpPr>
          <p:cNvPr id="3" name="Content Placeholder 2"/>
          <p:cNvSpPr>
            <a:spLocks noGrp="1"/>
          </p:cNvSpPr>
          <p:nvPr>
            <p:ph idx="1"/>
          </p:nvPr>
        </p:nvSpPr>
        <p:spPr>
          <a:xfrm>
            <a:off x="381000" y="1219200"/>
            <a:ext cx="5715000" cy="5257800"/>
          </a:xfrm>
        </p:spPr>
        <p:txBody>
          <a:bodyPr>
            <a:noAutofit/>
          </a:bodyPr>
          <a:lstStyle/>
          <a:p>
            <a:pPr>
              <a:lnSpc>
                <a:spcPct val="80000"/>
              </a:lnSpc>
              <a:buClr>
                <a:srgbClr val="00B050"/>
              </a:buClr>
              <a:buFont typeface="Wingdings" pitchFamily="2" charset="2"/>
              <a:buChar char="Ø"/>
            </a:pPr>
            <a:r>
              <a:rPr lang="en-US" sz="2200" b="1" i="1" dirty="0" smtClean="0">
                <a:solidFill>
                  <a:srgbClr val="FF0000"/>
                </a:solidFill>
                <a:latin typeface="Monotype Corsiva" pitchFamily="66" charset="0"/>
              </a:rPr>
              <a:t>Finally on the morning of 11 September 1973, the military led by General Augusto Pinochet took over the seaport, arrested the Defence Minister from his office.</a:t>
            </a:r>
          </a:p>
          <a:p>
            <a:pPr>
              <a:lnSpc>
                <a:spcPct val="80000"/>
              </a:lnSpc>
              <a:buClr>
                <a:srgbClr val="00B050"/>
              </a:buClr>
              <a:buFont typeface="Wingdings" pitchFamily="2" charset="2"/>
              <a:buChar char="Ø"/>
            </a:pPr>
            <a:endParaRPr lang="en-US" sz="2200" b="1" i="1" dirty="0" smtClean="0">
              <a:solidFill>
                <a:srgbClr val="FF0000"/>
              </a:solidFill>
              <a:latin typeface="Monotype Corsiva" pitchFamily="66" charset="0"/>
            </a:endParaRPr>
          </a:p>
          <a:p>
            <a:pPr>
              <a:lnSpc>
                <a:spcPct val="80000"/>
              </a:lnSpc>
              <a:buClr>
                <a:srgbClr val="00B050"/>
              </a:buClr>
              <a:buFont typeface="Wingdings" pitchFamily="2" charset="2"/>
              <a:buChar char="Ø"/>
            </a:pPr>
            <a:r>
              <a:rPr lang="en-US" sz="2200" b="1" i="1" dirty="0" smtClean="0">
                <a:solidFill>
                  <a:srgbClr val="FF0000"/>
                </a:solidFill>
                <a:latin typeface="Monotype Corsiva" pitchFamily="66" charset="0"/>
              </a:rPr>
              <a:t>The military commanders asked the President to resign and Allende refused the military surrounded the President’s house and started bombing it.</a:t>
            </a:r>
          </a:p>
          <a:p>
            <a:pPr>
              <a:lnSpc>
                <a:spcPct val="80000"/>
              </a:lnSpc>
              <a:buClr>
                <a:srgbClr val="00B050"/>
              </a:buClr>
              <a:buFont typeface="Wingdings" pitchFamily="2" charset="2"/>
              <a:buChar char="Ø"/>
            </a:pPr>
            <a:endParaRPr lang="en-US" sz="2200" b="1" i="1" dirty="0" smtClean="0">
              <a:solidFill>
                <a:srgbClr val="FF0000"/>
              </a:solidFill>
              <a:latin typeface="Monotype Corsiva" pitchFamily="66" charset="0"/>
            </a:endParaRPr>
          </a:p>
          <a:p>
            <a:pPr>
              <a:lnSpc>
                <a:spcPct val="80000"/>
              </a:lnSpc>
              <a:buClr>
                <a:srgbClr val="00B050"/>
              </a:buClr>
              <a:buFont typeface="Wingdings" pitchFamily="2" charset="2"/>
              <a:buChar char="Ø"/>
            </a:pPr>
            <a:r>
              <a:rPr lang="en-US" sz="2200" b="1" i="1" dirty="0" smtClean="0">
                <a:solidFill>
                  <a:srgbClr val="FF0000"/>
                </a:solidFill>
                <a:latin typeface="Monotype Corsiva" pitchFamily="66" charset="0"/>
              </a:rPr>
              <a:t>Allende died in the military attack.</a:t>
            </a:r>
          </a:p>
          <a:p>
            <a:pPr>
              <a:lnSpc>
                <a:spcPct val="80000"/>
              </a:lnSpc>
              <a:buClr>
                <a:srgbClr val="00B050"/>
              </a:buClr>
              <a:buFont typeface="Wingdings" pitchFamily="2" charset="2"/>
              <a:buChar char="Ø"/>
            </a:pPr>
            <a:endParaRPr lang="en-US" sz="2200" b="1" i="1" dirty="0" smtClean="0">
              <a:solidFill>
                <a:srgbClr val="FF0000"/>
              </a:solidFill>
              <a:latin typeface="Monotype Corsiva" pitchFamily="66" charset="0"/>
            </a:endParaRPr>
          </a:p>
          <a:p>
            <a:pPr>
              <a:lnSpc>
                <a:spcPct val="80000"/>
              </a:lnSpc>
              <a:buClr>
                <a:srgbClr val="00B050"/>
              </a:buClr>
              <a:buFont typeface="Wingdings" pitchFamily="2" charset="2"/>
              <a:buChar char="Ø"/>
            </a:pPr>
            <a:r>
              <a:rPr lang="en-US" sz="2200" b="1" i="1" dirty="0" smtClean="0">
                <a:solidFill>
                  <a:srgbClr val="FF0000"/>
                </a:solidFill>
                <a:latin typeface="Monotype Corsiva" pitchFamily="66" charset="0"/>
              </a:rPr>
              <a:t>A military coup occurred in Chile and a government elected by people was overthrown by violence and conspiracy.</a:t>
            </a:r>
          </a:p>
          <a:p>
            <a:pPr>
              <a:lnSpc>
                <a:spcPct val="80000"/>
              </a:lnSpc>
              <a:buClr>
                <a:srgbClr val="00B050"/>
              </a:buClr>
              <a:buFont typeface="Wingdings" pitchFamily="2" charset="2"/>
              <a:buChar char="Ø"/>
            </a:pPr>
            <a:endParaRPr lang="en-US" sz="2200" b="1" i="1" dirty="0" smtClean="0">
              <a:solidFill>
                <a:srgbClr val="FF0000"/>
              </a:solidFill>
              <a:latin typeface="Monotype Corsiva" pitchFamily="66" charset="0"/>
            </a:endParaRPr>
          </a:p>
          <a:p>
            <a:pPr>
              <a:lnSpc>
                <a:spcPct val="80000"/>
              </a:lnSpc>
              <a:buClr>
                <a:srgbClr val="00B050"/>
              </a:buClr>
              <a:buFont typeface="Wingdings" pitchFamily="2" charset="2"/>
              <a:buChar char="Ø"/>
            </a:pPr>
            <a:r>
              <a:rPr lang="en-US" sz="2200" b="1" i="1" dirty="0" smtClean="0">
                <a:solidFill>
                  <a:srgbClr val="FF0000"/>
                </a:solidFill>
                <a:latin typeface="Monotype Corsiva" pitchFamily="66" charset="0"/>
              </a:rPr>
              <a:t>After this military General Augusto Pinochet, who led the coup became the President of Chile and ruled for 17 years.</a:t>
            </a:r>
          </a:p>
        </p:txBody>
      </p:sp>
      <p:pic>
        <p:nvPicPr>
          <p:cNvPr id="4" name="Picture 2"/>
          <p:cNvPicPr>
            <a:picLocks noChangeAspect="1" noChangeArrowheads="1"/>
          </p:cNvPicPr>
          <p:nvPr/>
        </p:nvPicPr>
        <p:blipFill>
          <a:blip r:embed="rId2">
            <a:extLst>
              <a:ext uri="{BEBA8EAE-BF5A-486C-A8C5-ECC9F3942E4B}">
                <a14:imgProps xmlns:a14="http://schemas.microsoft.com/office/drawing/2010/main" xmlns="">
                  <a14:imgLayer r:embed="">
                    <a14:imgEffect>
                      <a14:colorTemperature colorTemp="5300"/>
                    </a14:imgEffect>
                  </a14:imgLayer>
                </a14:imgProps>
              </a:ext>
              <a:ext uri="{28A0092B-C50C-407E-A947-70E740481C1C}">
                <a14:useLocalDpi xmlns:a14="http://schemas.microsoft.com/office/drawing/2010/main" xmlns="" val="0"/>
              </a:ext>
            </a:extLst>
          </a:blip>
          <a:srcRect/>
          <a:stretch>
            <a:fillRect/>
          </a:stretch>
        </p:blipFill>
        <p:spPr bwMode="auto">
          <a:xfrm>
            <a:off x="6248400" y="1447800"/>
            <a:ext cx="2722880" cy="5181600"/>
          </a:xfrm>
          <a:prstGeom prst="rect">
            <a:avLst/>
          </a:prstGeom>
          <a:ln>
            <a:noFill/>
          </a:ln>
          <a:effectLst>
            <a:outerShdw blurRad="190500" algn="tl" rotWithShape="0">
              <a:srgbClr val="000000">
                <a:alpha val="70000"/>
              </a:srgbClr>
            </a:outerShdw>
          </a:effectLst>
        </p:spPr>
        <p:style>
          <a:lnRef idx="2">
            <a:schemeClr val="accent3">
              <a:shade val="50000"/>
            </a:schemeClr>
          </a:lnRef>
          <a:fillRef idx="1">
            <a:schemeClr val="accent3"/>
          </a:fillRef>
          <a:effectRef idx="0">
            <a:schemeClr val="accent3"/>
          </a:effectRef>
          <a:fontRef idx="minor">
            <a:schemeClr val="lt1"/>
          </a:fontRef>
        </p:style>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t3.gstatic.com/images?q=tbn:ANd9GcTXaPaXvUP2MjpqWdA8io6gvFYZCp-XYV43yJXxXlcgy6sWo3i8eA"/>
          <p:cNvPicPr>
            <a:picLocks noChangeAspect="1" noChangeArrowheads="1"/>
          </p:cNvPicPr>
          <p:nvPr/>
        </p:nvPicPr>
        <p:blipFill>
          <a:blip r:embed="rId2"/>
          <a:srcRect/>
          <a:stretch>
            <a:fillRect/>
          </a:stretch>
        </p:blipFill>
        <p:spPr bwMode="auto">
          <a:xfrm>
            <a:off x="1066800" y="838200"/>
            <a:ext cx="6705600" cy="1219200"/>
          </a:xfrm>
          <a:prstGeom prst="rect">
            <a:avLst/>
          </a:prstGeom>
          <a:ln>
            <a:noFill/>
          </a:ln>
          <a:effectLst>
            <a:softEdge rad="112500"/>
          </a:effec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90600" y="2971800"/>
            <a:ext cx="6934200" cy="28160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xmlns="">
                <a:solidFill>
                  <a:schemeClr val="accent1"/>
                </a:solidFill>
              </a14:hiddenFill>
            </a:ext>
          </a:extLst>
        </p:spPr>
      </p:pic>
      <p:sp>
        <p:nvSpPr>
          <p:cNvPr id="2" name="Title 1"/>
          <p:cNvSpPr>
            <a:spLocks noGrp="1"/>
          </p:cNvSpPr>
          <p:nvPr>
            <p:ph type="title"/>
          </p:nvPr>
        </p:nvSpPr>
        <p:spPr>
          <a:xfrm>
            <a:off x="304800" y="914400"/>
            <a:ext cx="8229600" cy="1143000"/>
          </a:xfrm>
        </p:spPr>
        <p:txBody>
          <a:bodyPr>
            <a:normAutofit/>
          </a:bodyPr>
          <a:lstStyle/>
          <a:p>
            <a:r>
              <a:rPr lang="en-US" sz="6000" dirty="0" smtClean="0">
                <a:solidFill>
                  <a:srgbClr val="FF0000"/>
                </a:solidFill>
                <a:latin typeface="Matura MT Script Capitals" pitchFamily="66" charset="0"/>
              </a:rPr>
              <a:t>11</a:t>
            </a:r>
            <a:r>
              <a:rPr lang="en-US" sz="6000" baseline="30000" dirty="0" smtClean="0">
                <a:solidFill>
                  <a:srgbClr val="FF0000"/>
                </a:solidFill>
                <a:latin typeface="Matura MT Script Capitals" pitchFamily="66" charset="0"/>
              </a:rPr>
              <a:t>th</a:t>
            </a:r>
            <a:r>
              <a:rPr lang="en-US" sz="6000" dirty="0" smtClean="0">
                <a:solidFill>
                  <a:srgbClr val="FF0000"/>
                </a:solidFill>
                <a:latin typeface="Matura MT Script Capitals" pitchFamily="66" charset="0"/>
              </a:rPr>
              <a:t> September 1973</a:t>
            </a:r>
            <a:endParaRPr lang="en-US" sz="6000" dirty="0">
              <a:solidFill>
                <a:srgbClr val="FF0000"/>
              </a:solidFill>
              <a:latin typeface="Matura MT Script Capitals" pitchFamily="66" charset="0"/>
            </a:endParaRPr>
          </a:p>
        </p:txBody>
      </p:sp>
      <p:sp>
        <p:nvSpPr>
          <p:cNvPr id="3" name="Content Placeholder 2"/>
          <p:cNvSpPr>
            <a:spLocks noGrp="1"/>
          </p:cNvSpPr>
          <p:nvPr>
            <p:ph idx="1"/>
          </p:nvPr>
        </p:nvSpPr>
        <p:spPr>
          <a:xfrm>
            <a:off x="914400" y="3048000"/>
            <a:ext cx="7391400" cy="3048000"/>
          </a:xfrm>
        </p:spPr>
        <p:txBody>
          <a:bodyPr>
            <a:normAutofit fontScale="85000" lnSpcReduction="10000"/>
          </a:bodyPr>
          <a:lstStyle/>
          <a:p>
            <a:pPr>
              <a:buClr>
                <a:srgbClr val="7030A0"/>
              </a:buClr>
              <a:buFont typeface="Wingdings" pitchFamily="2" charset="2"/>
              <a:buChar char="v"/>
            </a:pPr>
            <a:r>
              <a:rPr lang="en-US" sz="4400" dirty="0" smtClean="0">
                <a:solidFill>
                  <a:srgbClr val="00B0F0"/>
                </a:solidFill>
                <a:latin typeface="Monotype Corsiva" pitchFamily="66" charset="0"/>
                <a:cs typeface="Times New Roman" pitchFamily="18" charset="0"/>
              </a:rPr>
              <a:t>General Augusto Pinochet was a the army officer and led the military coup.</a:t>
            </a:r>
          </a:p>
          <a:p>
            <a:pPr>
              <a:buClr>
                <a:srgbClr val="7030A0"/>
              </a:buClr>
              <a:buFont typeface="Wingdings" pitchFamily="2" charset="2"/>
              <a:buChar char="v"/>
            </a:pPr>
            <a:r>
              <a:rPr lang="en-US" sz="4400" dirty="0" smtClean="0">
                <a:solidFill>
                  <a:srgbClr val="00B0F0"/>
                </a:solidFill>
                <a:latin typeface="Monotype Corsiva" pitchFamily="66" charset="0"/>
                <a:cs typeface="Times New Roman" pitchFamily="18" charset="0"/>
              </a:rPr>
              <a:t>On this day Pinochet became the president of Chile and ruled it for the next 17 years as a dictator</a:t>
            </a:r>
            <a:r>
              <a:rPr lang="en-US" sz="4400" dirty="0" smtClean="0">
                <a:solidFill>
                  <a:srgbClr val="00B0F0"/>
                </a:solidFill>
                <a:latin typeface="Times New Roman" pitchFamily="18" charset="0"/>
                <a:cs typeface="Times New Roman" pitchFamily="18" charset="0"/>
              </a:rPr>
              <a:t>.</a:t>
            </a:r>
          </a:p>
          <a:p>
            <a:pPr>
              <a:buClr>
                <a:srgbClr val="7030A0"/>
              </a:buClr>
              <a:buFont typeface="Wingdings" pitchFamily="2" charset="2"/>
              <a:buChar char="v"/>
            </a:pPr>
            <a:endParaRPr lang="en-US" sz="4400" dirty="0">
              <a:solidFill>
                <a:srgbClr val="00B0F0"/>
              </a:solidFill>
            </a:endParaRP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t2.gstatic.com/images?q=tbn:ANd9GcTScxIOaYWGlO_h_VweiPXHb4FAXuT9DyytBM1ZFSSW8zl02lFB9g"/>
          <p:cNvPicPr>
            <a:picLocks noChangeAspect="1" noChangeArrowheads="1"/>
          </p:cNvPicPr>
          <p:nvPr/>
        </p:nvPicPr>
        <p:blipFill>
          <a:blip r:embed="rId2"/>
          <a:srcRect/>
          <a:stretch>
            <a:fillRect/>
          </a:stretch>
        </p:blipFill>
        <p:spPr bwMode="auto">
          <a:xfrm>
            <a:off x="152400" y="533400"/>
            <a:ext cx="8686800" cy="5638800"/>
          </a:xfrm>
          <a:prstGeom prst="roundRect">
            <a:avLst>
              <a:gd name="adj" fmla="val 0"/>
            </a:avLst>
          </a:prstGeom>
          <a:solidFill>
            <a:srgbClr val="FFFFFF">
              <a:shade val="85000"/>
            </a:srgbClr>
          </a:solidFill>
          <a:ln>
            <a:noFill/>
          </a:ln>
          <a:effectLst>
            <a:reflection blurRad="12700" stA="38000" endPos="28000" dist="5000" dir="5400000" sy="-100000" algn="bl" rotWithShape="0"/>
          </a:effectLst>
        </p:spPr>
      </p:pic>
      <p:sp>
        <p:nvSpPr>
          <p:cNvPr id="2" name="Text Placeholder 7"/>
          <p:cNvSpPr txBox="1">
            <a:spLocks/>
          </p:cNvSpPr>
          <p:nvPr/>
        </p:nvSpPr>
        <p:spPr bwMode="auto">
          <a:xfrm>
            <a:off x="228600" y="457200"/>
            <a:ext cx="8763000" cy="5694611"/>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Pinochet became the President of the country and ruled for the next 17 years.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From a government that was elected by the people, the power shifted to the military officers.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They could do as they wished and no one could question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 Thus a military dictatorship was established in Chile.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Pinochet’s government was tortured and killed several of those who supported Allende and those who wanted democracy to be restored.</a:t>
            </a:r>
            <a:endParaRPr kumimoji="0" lang="en-US" sz="3200" b="0" i="0" u="none" strike="noStrike" kern="1200" cap="none" spc="0" normalizeH="0" baseline="0" noProof="0" dirty="0">
              <a:ln>
                <a:noFill/>
              </a:ln>
              <a:solidFill>
                <a:srgbClr val="00B050"/>
              </a:solidFill>
              <a:effectLst>
                <a:outerShdw blurRad="38100" dist="38100" dir="2700000" algn="tl">
                  <a:srgbClr val="000000"/>
                </a:outerShdw>
              </a:effectLst>
              <a:uLnTx/>
              <a:uFillTx/>
              <a:latin typeface="Andalus" pitchFamily="18" charset="-78"/>
              <a:cs typeface="Andalus" pitchFamily="18" charset="-78"/>
            </a:endParaRP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t3.gstatic.com/images?q=tbn:ANd9GcRGLIPAckQaAt1QRNr_xNYyqaMNFBQFlnIntinrjw15KZMGQqzd"/>
          <p:cNvPicPr>
            <a:picLocks noChangeAspect="1" noChangeArrowheads="1"/>
          </p:cNvPicPr>
          <p:nvPr/>
        </p:nvPicPr>
        <p:blipFill>
          <a:blip r:embed="rId2"/>
          <a:srcRect/>
          <a:stretch>
            <a:fillRect/>
          </a:stretch>
        </p:blipFill>
        <p:spPr bwMode="auto">
          <a:xfrm>
            <a:off x="304800" y="990600"/>
            <a:ext cx="8229600" cy="4572000"/>
          </a:xfrm>
          <a:prstGeom prst="rect">
            <a:avLst/>
          </a:prstGeom>
          <a:noFill/>
        </p:spPr>
      </p:pic>
      <p:sp>
        <p:nvSpPr>
          <p:cNvPr id="2" name="Text Placeholder 7"/>
          <p:cNvSpPr txBox="1">
            <a:spLocks/>
          </p:cNvSpPr>
          <p:nvPr/>
        </p:nvSpPr>
        <p:spPr bwMode="auto">
          <a:xfrm>
            <a:off x="381000" y="838200"/>
            <a:ext cx="8382000" cy="47244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outerShdw blurRad="38100" dist="38100" dir="2700000" algn="tl">
                    <a:srgbClr val="000000"/>
                  </a:outerShdw>
                </a:effectLst>
                <a:uLnTx/>
                <a:uFillTx/>
                <a:latin typeface="Andalus" pitchFamily="18" charset="-78"/>
                <a:cs typeface="Andalus" pitchFamily="18" charset="-78"/>
              </a:rPr>
              <a:t>These included General Alberto Bachelet of Chilean Air Force and many other officers who refused to join the coup.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outerShdw blurRad="38100" dist="38100" dir="2700000" algn="tl">
                    <a:srgbClr val="000000"/>
                  </a:outerShdw>
                </a:effectLst>
                <a:uLnTx/>
                <a:uFillTx/>
                <a:latin typeface="Andalus" pitchFamily="18" charset="-78"/>
                <a:cs typeface="Andalus" pitchFamily="18" charset="-78"/>
              </a:rPr>
              <a:t>General Bachelet’s  wife and daughter were put in prison and tortured.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outerShdw blurRad="38100" dist="38100" dir="2700000" algn="tl">
                    <a:srgbClr val="000000"/>
                  </a:outerShdw>
                </a:effectLst>
                <a:uLnTx/>
                <a:uFillTx/>
                <a:latin typeface="Andalus" pitchFamily="18" charset="-78"/>
                <a:cs typeface="Andalus" pitchFamily="18" charset="-78"/>
              </a:rPr>
              <a:t>More than 3,000 people were killed by the military.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outerShdw blurRad="38100" dist="38100" dir="2700000" algn="tl">
                    <a:srgbClr val="000000"/>
                  </a:outerShdw>
                </a:effectLst>
                <a:uLnTx/>
                <a:uFillTx/>
                <a:latin typeface="Andalus" pitchFamily="18" charset="-78"/>
                <a:cs typeface="Andalus" pitchFamily="18" charset="-78"/>
              </a:rPr>
              <a:t>Many more were reported ‘missing’. No one knows what happen with them.</a:t>
            </a: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theredphoenix.files.wordpress.com/2010/09/pinochet5.jpg"/>
          <p:cNvPicPr>
            <a:picLocks noChangeAspect="1" noChangeArrowheads="1"/>
          </p:cNvPicPr>
          <p:nvPr/>
        </p:nvPicPr>
        <p:blipFill>
          <a:blip r:embed="rId2"/>
          <a:srcRect/>
          <a:stretch>
            <a:fillRect/>
          </a:stretch>
        </p:blipFill>
        <p:spPr bwMode="auto">
          <a:xfrm>
            <a:off x="457200" y="1143000"/>
            <a:ext cx="8229600" cy="5334000"/>
          </a:xfrm>
          <a:prstGeom prst="rect">
            <a:avLst/>
          </a:prstGeom>
          <a:noFill/>
        </p:spPr>
      </p:pic>
      <p:sp>
        <p:nvSpPr>
          <p:cNvPr id="2" name="Title 1"/>
          <p:cNvSpPr>
            <a:spLocks noGrp="1"/>
          </p:cNvSpPr>
          <p:nvPr>
            <p:ph type="title"/>
          </p:nvPr>
        </p:nvSpPr>
        <p:spPr>
          <a:xfrm>
            <a:off x="0" y="0"/>
            <a:ext cx="9144000" cy="1143000"/>
          </a:xfrm>
        </p:spPr>
        <p:txBody>
          <a:bodyPr>
            <a:noAutofit/>
          </a:bodyPr>
          <a:lstStyle/>
          <a:p>
            <a:r>
              <a:rPr lang="en-US" sz="4800" dirty="0" smtClean="0">
                <a:solidFill>
                  <a:srgbClr val="7030A0"/>
                </a:solidFill>
                <a:latin typeface="Matura MT Script Capitals" pitchFamily="66" charset="0"/>
              </a:rPr>
              <a:t>Restoring of Democracy -1998</a:t>
            </a:r>
            <a:endParaRPr lang="en-US" sz="4800" dirty="0">
              <a:solidFill>
                <a:srgbClr val="7030A0"/>
              </a:solidFill>
              <a:latin typeface="Matura MT Script Capitals" pitchFamily="66" charset="0"/>
            </a:endParaRPr>
          </a:p>
        </p:txBody>
      </p:sp>
      <p:sp>
        <p:nvSpPr>
          <p:cNvPr id="3" name="Content Placeholder 2"/>
          <p:cNvSpPr>
            <a:spLocks noGrp="1"/>
          </p:cNvSpPr>
          <p:nvPr>
            <p:ph idx="1"/>
          </p:nvPr>
        </p:nvSpPr>
        <p:spPr>
          <a:xfrm>
            <a:off x="457200" y="1219200"/>
            <a:ext cx="8229600" cy="4525963"/>
          </a:xfrm>
        </p:spPr>
        <p:txBody>
          <a:bodyPr>
            <a:noAutofit/>
          </a:bodyPr>
          <a:lstStyle/>
          <a:p>
            <a:pPr marL="0" lvl="0" indent="0">
              <a:spcBef>
                <a:spcPts val="0"/>
              </a:spcBef>
              <a:buNone/>
              <a:defRPr/>
            </a:pPr>
            <a:r>
              <a:rPr lang="en-US" sz="3400" dirty="0" smtClean="0">
                <a:solidFill>
                  <a:srgbClr val="00B050"/>
                </a:solidFill>
                <a:effectLst>
                  <a:outerShdw blurRad="38100" dist="38100" dir="2700000" algn="tl">
                    <a:srgbClr val="000000"/>
                  </a:outerShdw>
                </a:effectLst>
                <a:latin typeface="Andalus" pitchFamily="18" charset="-78"/>
                <a:cs typeface="Andalus" pitchFamily="18" charset="-78"/>
              </a:rPr>
              <a:t>Pinochet’s military dictator ship came to an end after he decided to hold a referendum 1988.</a:t>
            </a:r>
          </a:p>
          <a:p>
            <a:pPr marL="0" lvl="0" indent="0">
              <a:spcBef>
                <a:spcPts val="0"/>
              </a:spcBef>
              <a:buNone/>
              <a:defRPr/>
            </a:pPr>
            <a:r>
              <a:rPr lang="en-US" sz="3400" dirty="0" smtClean="0">
                <a:solidFill>
                  <a:srgbClr val="00B050"/>
                </a:solidFill>
                <a:effectLst>
                  <a:outerShdw blurRad="38100" dist="38100" dir="2700000" algn="tl">
                    <a:srgbClr val="000000"/>
                  </a:outerShdw>
                </a:effectLst>
                <a:latin typeface="Andalus" pitchFamily="18" charset="-78"/>
                <a:cs typeface="Andalus" pitchFamily="18" charset="-78"/>
              </a:rPr>
              <a:t>He felt confident that in this referendum, the people would say ‘yes’ to his continuing in power. But the people of Chile has not forgotten their democratic traditions.</a:t>
            </a:r>
          </a:p>
          <a:p>
            <a:pPr marL="0" lvl="0" indent="0">
              <a:spcBef>
                <a:spcPts val="0"/>
              </a:spcBef>
              <a:buNone/>
              <a:defRPr/>
            </a:pPr>
            <a:r>
              <a:rPr lang="en-US" sz="3400" dirty="0" smtClean="0">
                <a:solidFill>
                  <a:srgbClr val="00B050"/>
                </a:solidFill>
                <a:effectLst>
                  <a:outerShdw blurRad="38100" dist="38100" dir="2700000" algn="tl">
                    <a:srgbClr val="000000"/>
                  </a:outerShdw>
                </a:effectLst>
                <a:latin typeface="Andalus" pitchFamily="18" charset="-78"/>
                <a:cs typeface="Andalus" pitchFamily="18" charset="-78"/>
              </a:rPr>
              <a:t>Their vote was decisive ‘no’ to Pinochet.</a:t>
            </a:r>
          </a:p>
          <a:p>
            <a:pPr marL="0" lvl="0" indent="0">
              <a:spcBef>
                <a:spcPts val="0"/>
              </a:spcBef>
              <a:buNone/>
              <a:defRPr/>
            </a:pPr>
            <a:r>
              <a:rPr lang="en-US" sz="3400" dirty="0" smtClean="0">
                <a:solidFill>
                  <a:srgbClr val="00B050"/>
                </a:solidFill>
                <a:effectLst>
                  <a:outerShdw blurRad="38100" dist="38100" dir="2700000" algn="tl">
                    <a:srgbClr val="000000"/>
                  </a:outerShdw>
                </a:effectLst>
                <a:latin typeface="Andalus" pitchFamily="18" charset="-78"/>
                <a:cs typeface="Andalus" pitchFamily="18" charset="-78"/>
              </a:rPr>
              <a:t>This led to Pinochet losing first his political and then his military powers.</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8"/>
          <p:cNvSpPr txBox="1">
            <a:spLocks/>
          </p:cNvSpPr>
          <p:nvPr/>
        </p:nvSpPr>
        <p:spPr bwMode="auto">
          <a:xfrm>
            <a:off x="457200" y="914400"/>
            <a:ext cx="8382000" cy="551792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uLnTx/>
                <a:uFillTx/>
                <a:latin typeface="Monotype Corsiva" pitchFamily="66" charset="0"/>
                <a:cs typeface="Andalus" pitchFamily="18" charset="-78"/>
              </a:rPr>
              <a:t>The hope Allende expressed in his last address was realized: felony, cowardice and treason were finally punished.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uLnTx/>
                <a:uFillTx/>
                <a:latin typeface="Monotype Corsiva" pitchFamily="66" charset="0"/>
                <a:cs typeface="Andalus" pitchFamily="18" charset="-78"/>
              </a:rPr>
              <a:t>Political freedom was restored.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uLnTx/>
                <a:uFillTx/>
                <a:latin typeface="Monotype Corsiva" pitchFamily="66" charset="0"/>
                <a:cs typeface="Andalus" pitchFamily="18" charset="-78"/>
              </a:rPr>
              <a:t>Since then Chile had held 4 presidential elections in which different political parties have participated.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uLnTx/>
                <a:uFillTx/>
                <a:latin typeface="Monotype Corsiva" pitchFamily="66" charset="0"/>
                <a:cs typeface="Andalus" pitchFamily="18" charset="-78"/>
              </a:rPr>
              <a:t>The elected governments that came to power ordered inquires into Pinochet’s rule.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uLnTx/>
                <a:uFillTx/>
                <a:latin typeface="Monotype Corsiva" pitchFamily="66" charset="0"/>
                <a:cs typeface="Andalus" pitchFamily="18" charset="-78"/>
              </a:rPr>
              <a:t>These inquires showed that his government was not only very brutal, but also very corrupt.</a:t>
            </a:r>
            <a:endParaRPr kumimoji="0" lang="en-US" sz="3600" b="1" i="0" u="none" strike="noStrike" kern="1200" cap="none" spc="0" normalizeH="0" baseline="0" noProof="0" dirty="0">
              <a:ln>
                <a:noFill/>
              </a:ln>
              <a:solidFill>
                <a:srgbClr val="FF0000"/>
              </a:solidFill>
              <a:uLnTx/>
              <a:uFillTx/>
              <a:latin typeface="Monotype Corsiva" pitchFamily="66" charset="0"/>
              <a:cs typeface="Andalus" pitchFamily="18" charset="-78"/>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dirty="0" smtClean="0">
                <a:solidFill>
                  <a:srgbClr val="FF0000"/>
                </a:solidFill>
                <a:latin typeface="Matura MT Script Capitals" pitchFamily="66" charset="0"/>
              </a:rPr>
              <a:t>Political election held in 1989 &amp; after</a:t>
            </a:r>
            <a:endParaRPr lang="en-US" sz="5400" dirty="0">
              <a:solidFill>
                <a:srgbClr val="FF0000"/>
              </a:solidFill>
              <a:latin typeface="Matura MT Script Capitals" pitchFamily="66" charset="0"/>
            </a:endParaRPr>
          </a:p>
        </p:txBody>
      </p:sp>
      <p:sp>
        <p:nvSpPr>
          <p:cNvPr id="3" name="Content Placeholder 2"/>
          <p:cNvSpPr>
            <a:spLocks noGrp="1"/>
          </p:cNvSpPr>
          <p:nvPr>
            <p:ph idx="1"/>
          </p:nvPr>
        </p:nvSpPr>
        <p:spPr/>
        <p:txBody>
          <a:bodyPr>
            <a:normAutofit fontScale="92500" lnSpcReduction="10000"/>
          </a:bodyPr>
          <a:lstStyle/>
          <a:p>
            <a:pPr>
              <a:buClr>
                <a:srgbClr val="00B050"/>
              </a:buClr>
              <a:buFont typeface="Wingdings" pitchFamily="2" charset="2"/>
              <a:buChar char="Ø"/>
            </a:pPr>
            <a:r>
              <a:rPr lang="en-US" b="1" dirty="0" smtClean="0">
                <a:solidFill>
                  <a:srgbClr val="7030A0"/>
                </a:solidFill>
                <a:effectLst>
                  <a:outerShdw blurRad="38100" dist="38100" dir="2700000" algn="tl">
                    <a:srgbClr val="000000">
                      <a:alpha val="43137"/>
                    </a:srgbClr>
                  </a:outerShdw>
                </a:effectLst>
                <a:latin typeface="Monotype Corsiva" pitchFamily="66" charset="0"/>
              </a:rPr>
              <a:t>Patricio Aylwin won a sweeping victory in the first democratic elections, in December </a:t>
            </a:r>
            <a:r>
              <a:rPr lang="en-US" sz="1800" b="1" dirty="0" smtClean="0">
                <a:solidFill>
                  <a:srgbClr val="7030A0"/>
                </a:solidFill>
                <a:effectLst>
                  <a:outerShdw blurRad="38100" dist="38100" dir="2700000" algn="tl">
                    <a:srgbClr val="000000">
                      <a:alpha val="43137"/>
                    </a:srgbClr>
                  </a:outerShdw>
                </a:effectLst>
                <a:latin typeface="Monotype Corsiva" pitchFamily="66" charset="0"/>
              </a:rPr>
              <a:t>1989</a:t>
            </a:r>
            <a:r>
              <a:rPr lang="en-US" b="1" dirty="0" smtClean="0">
                <a:solidFill>
                  <a:srgbClr val="7030A0"/>
                </a:solidFill>
                <a:effectLst>
                  <a:outerShdw blurRad="38100" dist="38100" dir="2700000" algn="tl">
                    <a:srgbClr val="000000">
                      <a:alpha val="43137"/>
                    </a:srgbClr>
                  </a:outerShdw>
                </a:effectLst>
                <a:latin typeface="Monotype Corsiva" pitchFamily="66" charset="0"/>
              </a:rPr>
              <a:t>,in Chile.</a:t>
            </a:r>
          </a:p>
          <a:p>
            <a:pPr>
              <a:buClr>
                <a:srgbClr val="00B050"/>
              </a:buClr>
              <a:buFont typeface="Wingdings" pitchFamily="2" charset="2"/>
              <a:buChar char="Ø"/>
            </a:pPr>
            <a:r>
              <a:rPr lang="en-US" b="1" dirty="0" smtClean="0">
                <a:solidFill>
                  <a:srgbClr val="7030A0"/>
                </a:solidFill>
                <a:effectLst>
                  <a:outerShdw blurRad="38100" dist="38100" dir="2700000" algn="tl">
                    <a:srgbClr val="000000">
                      <a:alpha val="43137"/>
                    </a:srgbClr>
                  </a:outerShdw>
                </a:effectLst>
                <a:latin typeface="Monotype Corsiva" pitchFamily="66" charset="0"/>
              </a:rPr>
              <a:t> A presidential election was held in  Chile on December 11, 1993. Eduardo Frei Ruiz- Tagle, son of former president Eduardo Frei Montalva, won the election by absolute majority.</a:t>
            </a:r>
          </a:p>
          <a:p>
            <a:pPr>
              <a:buClr>
                <a:srgbClr val="00B050"/>
              </a:buClr>
              <a:buFont typeface="Wingdings" pitchFamily="2" charset="2"/>
              <a:buChar char="Ø"/>
            </a:pPr>
            <a:r>
              <a:rPr lang="en-US" b="1" dirty="0" smtClean="0">
                <a:solidFill>
                  <a:srgbClr val="7030A0"/>
                </a:solidFill>
                <a:effectLst>
                  <a:outerShdw blurRad="38100" dist="38100" dir="2700000" algn="tl">
                    <a:srgbClr val="000000">
                      <a:alpha val="43137"/>
                    </a:srgbClr>
                  </a:outerShdw>
                </a:effectLst>
                <a:latin typeface="Monotype Corsiva" pitchFamily="66" charset="0"/>
              </a:rPr>
              <a:t>Lagos was sworn in March 11, 2000, for a 6-year term as the president of Chile.</a:t>
            </a:r>
          </a:p>
          <a:p>
            <a:pPr>
              <a:buClr>
                <a:srgbClr val="00B050"/>
              </a:buClr>
              <a:buFont typeface="Wingdings" pitchFamily="2" charset="2"/>
              <a:buChar char="Ø"/>
            </a:pPr>
            <a:r>
              <a:rPr lang="en-US" b="1" dirty="0" smtClean="0">
                <a:solidFill>
                  <a:srgbClr val="7030A0"/>
                </a:solidFill>
                <a:effectLst>
                  <a:outerShdw blurRad="38100" dist="38100" dir="2700000" algn="tl">
                    <a:srgbClr val="000000">
                      <a:alpha val="43137"/>
                    </a:srgbClr>
                  </a:outerShdw>
                </a:effectLst>
                <a:latin typeface="Monotype Corsiva" pitchFamily="66" charset="0"/>
              </a:rPr>
              <a:t>In 2006 Michelle Bachelet, became the first president </a:t>
            </a:r>
            <a:r>
              <a:rPr lang="en-US" b="1" dirty="0" err="1" smtClean="0">
                <a:solidFill>
                  <a:srgbClr val="7030A0"/>
                </a:solidFill>
                <a:effectLst>
                  <a:outerShdw blurRad="38100" dist="38100" dir="2700000" algn="tl">
                    <a:srgbClr val="000000">
                      <a:alpha val="43137"/>
                    </a:srgbClr>
                  </a:outerShdw>
                </a:effectLst>
                <a:latin typeface="Monotype Corsiva" pitchFamily="66" charset="0"/>
              </a:rPr>
              <a:t>pf</a:t>
            </a:r>
            <a:r>
              <a:rPr lang="en-US" b="1" dirty="0" smtClean="0">
                <a:solidFill>
                  <a:srgbClr val="7030A0"/>
                </a:solidFill>
                <a:effectLst>
                  <a:outerShdw blurRad="38100" dist="38100" dir="2700000" algn="tl">
                    <a:srgbClr val="000000">
                      <a:alpha val="43137"/>
                    </a:srgbClr>
                  </a:outerShdw>
                </a:effectLst>
                <a:latin typeface="Monotype Corsiva" pitchFamily="66" charset="0"/>
              </a:rPr>
              <a:t> Chile by  beating  Sebastian Piñera in the election</a:t>
            </a:r>
            <a:r>
              <a:rPr lang="en-US" sz="2800" b="1" dirty="0" smtClean="0">
                <a:ln/>
                <a:solidFill>
                  <a:srgbClr val="7030A0"/>
                </a:solidFill>
                <a:effectLst>
                  <a:outerShdw blurRad="38100" dist="38100" dir="2700000" algn="tl">
                    <a:srgbClr val="000000">
                      <a:alpha val="43137"/>
                    </a:srgbClr>
                  </a:outerShdw>
                </a:effectLst>
                <a:latin typeface="Monotype Corsiva" pitchFamily="66" charset="0"/>
              </a:rPr>
              <a:t>.</a:t>
            </a:r>
          </a:p>
          <a:p>
            <a:endParaRPr lang="en-US" dirty="0">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t1.gstatic.com/images?q=tbn:ANd9GcTPGqAFEM4ZlhwEh2ZBEsN8mW0aqCU8CItMG54DJM9eXQzhQSRVwg"/>
          <p:cNvPicPr>
            <a:picLocks noChangeAspect="1" noChangeArrowheads="1"/>
          </p:cNvPicPr>
          <p:nvPr/>
        </p:nvPicPr>
        <p:blipFill>
          <a:blip r:embed="rId2"/>
          <a:srcRect/>
          <a:stretch>
            <a:fillRect/>
          </a:stretch>
        </p:blipFill>
        <p:spPr bwMode="auto">
          <a:xfrm>
            <a:off x="1524000" y="3048000"/>
            <a:ext cx="5867400" cy="3352800"/>
          </a:xfrm>
          <a:prstGeom prst="rect">
            <a:avLst/>
          </a:prstGeom>
          <a:noFill/>
        </p:spPr>
      </p:pic>
      <p:sp>
        <p:nvSpPr>
          <p:cNvPr id="3" name="Rectangle 2"/>
          <p:cNvSpPr/>
          <p:nvPr/>
        </p:nvSpPr>
        <p:spPr>
          <a:xfrm>
            <a:off x="838200" y="685800"/>
            <a:ext cx="7253126" cy="1938992"/>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6000" dirty="0" smtClean="0">
                <a:ln>
                  <a:solidFill>
                    <a:schemeClr val="tx1"/>
                  </a:solidFill>
                </a:ln>
                <a:solidFill>
                  <a:srgbClr val="00FF00"/>
                </a:solidFill>
                <a:latin typeface="Matura MT Script Capitals" pitchFamily="66" charset="0"/>
                <a:cs typeface="Andalus" pitchFamily="18" charset="-78"/>
              </a:rPr>
              <a:t>Story  Of  Michelle Bachelet</a:t>
            </a:r>
            <a:endParaRPr lang="en-US" sz="6000" b="1" cap="none" spc="50" dirty="0">
              <a:ln>
                <a:solidFill>
                  <a:schemeClr val="tx1"/>
                </a:solidFill>
              </a:ln>
              <a:solidFill>
                <a:srgbClr val="00FF00"/>
              </a:solidFill>
              <a:effectLst>
                <a:outerShdw blurRad="76200" dist="50800" dir="5400000" algn="tl" rotWithShape="0">
                  <a:srgbClr val="000000">
                    <a:alpha val="65000"/>
                  </a:srgbClr>
                </a:outerShdw>
              </a:effectLst>
              <a:latin typeface="Matura MT Script Capitals" pitchFamily="66" charset="0"/>
              <a:cs typeface="Andalus" pitchFamily="18" charset="-78"/>
            </a:endParaRP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7"/>
          <p:cNvSpPr txBox="1">
            <a:spLocks/>
          </p:cNvSpPr>
          <p:nvPr/>
        </p:nvSpPr>
        <p:spPr bwMode="auto">
          <a:xfrm>
            <a:off x="228600" y="762000"/>
            <a:ext cx="8534400" cy="554336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7030A0"/>
                </a:solidFill>
                <a:uLnTx/>
                <a:uFillTx/>
                <a:latin typeface="Monotype Corsiva" pitchFamily="66" charset="0"/>
                <a:cs typeface="Andalus" pitchFamily="18" charset="-78"/>
              </a:rPr>
              <a:t>Michelle Bachelet daughter of general Bachelet who was imprisoned and tortured along with her mother was elected president of Chile in January 2006.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7030A0"/>
                </a:solidFill>
                <a:uLnTx/>
                <a:uFillTx/>
                <a:latin typeface="Monotype Corsiva" pitchFamily="66" charset="0"/>
                <a:cs typeface="Andalus" pitchFamily="18" charset="-78"/>
              </a:rPr>
              <a:t>A medical doctor and a moderate socialist , Michelle became the first women to be a defence minister in Latin America.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7030A0"/>
                </a:solidFill>
                <a:uLnTx/>
                <a:uFillTx/>
                <a:latin typeface="Monotype Corsiva" pitchFamily="66" charset="0"/>
                <a:cs typeface="Andalus" pitchFamily="18" charset="-78"/>
              </a:rPr>
              <a:t>In the presidential elections none Chile’s richest men.</a:t>
            </a:r>
            <a:endParaRPr kumimoji="0" lang="en-US" sz="4000" b="1" i="0" u="none" strike="noStrike" kern="1200" cap="none" spc="0" normalizeH="0" baseline="0" noProof="0" dirty="0">
              <a:ln>
                <a:noFill/>
              </a:ln>
              <a:solidFill>
                <a:srgbClr val="7030A0"/>
              </a:solidFill>
              <a:uLnTx/>
              <a:uFillTx/>
              <a:latin typeface="Monotype Corsiva" pitchFamily="66" charset="0"/>
              <a:cs typeface="Andalus" pitchFamily="18" charset="-78"/>
            </a:endParaRP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txBox="1">
            <a:spLocks/>
          </p:cNvSpPr>
          <p:nvPr/>
        </p:nvSpPr>
        <p:spPr bwMode="auto">
          <a:xfrm>
            <a:off x="304800" y="1447800"/>
            <a:ext cx="8153400" cy="51054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This event in Poland happened in 1980.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At that time Poland was ruled by Polish United Worker’s Party.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This was one of many communist parties that ruled in several countries of east Europe at that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In these countries no other political party was allowed to function.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00B050"/>
                </a:solidFill>
                <a:effectLst>
                  <a:outerShdw blurRad="38100" dist="38100" dir="2700000" algn="tl">
                    <a:srgbClr val="000000"/>
                  </a:outerShdw>
                </a:effectLst>
                <a:uLnTx/>
                <a:uFillTx/>
                <a:latin typeface="Andalus" pitchFamily="18" charset="-78"/>
                <a:cs typeface="Andalus" pitchFamily="18" charset="-78"/>
              </a:rPr>
              <a:t>The people could not freely choose the leaders of the communist party or the government.</a:t>
            </a:r>
            <a:endParaRPr kumimoji="0" lang="en-US" sz="3200" b="0" i="0" u="none" strike="noStrike" kern="1200" cap="none" spc="0" normalizeH="0" baseline="0" noProof="0" dirty="0">
              <a:ln>
                <a:noFill/>
              </a:ln>
              <a:solidFill>
                <a:srgbClr val="00B050"/>
              </a:solidFill>
              <a:effectLst>
                <a:outerShdw blurRad="38100" dist="38100" dir="2700000" algn="tl">
                  <a:srgbClr val="000000"/>
                </a:outerShdw>
              </a:effectLst>
              <a:uLnTx/>
              <a:uFillTx/>
              <a:latin typeface="Andalus" pitchFamily="18" charset="-78"/>
              <a:cs typeface="Andalus" pitchFamily="18" charset="-78"/>
            </a:endParaRPr>
          </a:p>
        </p:txBody>
      </p:sp>
      <p:sp>
        <p:nvSpPr>
          <p:cNvPr id="4" name="Title 3"/>
          <p:cNvSpPr>
            <a:spLocks noGrp="1"/>
          </p:cNvSpPr>
          <p:nvPr>
            <p:ph type="ctrTitle"/>
          </p:nvPr>
        </p:nvSpPr>
        <p:spPr>
          <a:xfrm>
            <a:off x="609600" y="0"/>
            <a:ext cx="7772400" cy="1470025"/>
          </a:xfrm>
        </p:spPr>
        <p:txBody>
          <a:bodyPr>
            <a:normAutofit/>
          </a:bodyPr>
          <a:lstStyle/>
          <a:p>
            <a:r>
              <a:rPr lang="en-US" sz="6000" dirty="0" smtClean="0">
                <a:solidFill>
                  <a:srgbClr val="FF0000"/>
                </a:solidFill>
                <a:latin typeface="Matura MT Script Capitals" pitchFamily="66" charset="0"/>
              </a:rPr>
              <a:t>Democracy in Poland</a:t>
            </a:r>
            <a:endParaRPr lang="en-US" sz="6000" dirty="0">
              <a:solidFill>
                <a:srgbClr val="FF0000"/>
              </a:solidFill>
              <a:latin typeface="Matura MT Script Capitals" pitchFamily="66" charset="0"/>
            </a:endParaRP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t2.gstatic.com/images?q=tbn:ANd9GcTWeV3Ix20ICM2ApPXJ8nDaudBfScEObU0NVtg2Mq1Bntyo2c5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Content Placeholder 2"/>
          <p:cNvSpPr>
            <a:spLocks noGrp="1"/>
          </p:cNvSpPr>
          <p:nvPr>
            <p:ph idx="1"/>
          </p:nvPr>
        </p:nvSpPr>
        <p:spPr>
          <a:xfrm>
            <a:off x="0" y="0"/>
            <a:ext cx="9144000" cy="6858000"/>
          </a:xfrm>
        </p:spPr>
        <p:txBody>
          <a:bodyPr>
            <a:noAutofit/>
          </a:bodyPr>
          <a:lstStyle/>
          <a:p>
            <a:pPr>
              <a:buClr>
                <a:srgbClr val="FF0000"/>
              </a:buClr>
              <a:buFont typeface="Wingdings" pitchFamily="2" charset="2"/>
              <a:buChar char="ü"/>
            </a:pPr>
            <a:r>
              <a:rPr lang="en-US" dirty="0" smtClean="0">
                <a:solidFill>
                  <a:srgbClr val="7030A0"/>
                </a:solidFill>
                <a:latin typeface="Monotype Corsiva" pitchFamily="66" charset="0"/>
              </a:rPr>
              <a:t>Those who spoke against the leader’s, party or government they were put in prison.</a:t>
            </a:r>
          </a:p>
          <a:p>
            <a:pPr>
              <a:buClr>
                <a:srgbClr val="FF0000"/>
              </a:buClr>
              <a:buFont typeface="Wingdings" pitchFamily="2" charset="2"/>
              <a:buChar char="ü"/>
            </a:pPr>
            <a:r>
              <a:rPr lang="en-US" dirty="0" smtClean="0">
                <a:solidFill>
                  <a:srgbClr val="7030A0"/>
                </a:solidFill>
                <a:latin typeface="Monotype Corsiva" pitchFamily="66" charset="0"/>
              </a:rPr>
              <a:t>The government in Poland was supported and controlled by the government of (USSR), a vast and powerful communist state.</a:t>
            </a:r>
          </a:p>
          <a:p>
            <a:pPr>
              <a:buClr>
                <a:srgbClr val="FF0000"/>
              </a:buClr>
              <a:buFont typeface="Wingdings" pitchFamily="2" charset="2"/>
              <a:buChar char="ü"/>
            </a:pPr>
            <a:r>
              <a:rPr lang="en-US" dirty="0" smtClean="0">
                <a:solidFill>
                  <a:srgbClr val="7030A0"/>
                </a:solidFill>
                <a:latin typeface="Monotype Corsiva" pitchFamily="66" charset="0"/>
              </a:rPr>
              <a:t>On 14 August 1980, the workers of Lenin Shipyard in the city o Gdansk went on a strike. The shipyard as owned by the government.</a:t>
            </a:r>
          </a:p>
          <a:p>
            <a:pPr>
              <a:buClr>
                <a:srgbClr val="FF0000"/>
              </a:buClr>
              <a:buFont typeface="Wingdings" pitchFamily="2" charset="2"/>
              <a:buChar char="ü"/>
            </a:pPr>
            <a:r>
              <a:rPr lang="en-US" dirty="0" smtClean="0">
                <a:solidFill>
                  <a:srgbClr val="7030A0"/>
                </a:solidFill>
                <a:latin typeface="Monotype Corsiva" pitchFamily="66" charset="0"/>
              </a:rPr>
              <a:t>The strike began with a demand to take back a crane operator, a woman worker, who was unjustly dismissed from service.</a:t>
            </a:r>
          </a:p>
          <a:p>
            <a:pPr>
              <a:buClr>
                <a:srgbClr val="FF0000"/>
              </a:buClr>
              <a:buFont typeface="Wingdings" pitchFamily="2" charset="2"/>
              <a:buChar char="ü"/>
            </a:pPr>
            <a:r>
              <a:rPr lang="en-US" dirty="0" smtClean="0">
                <a:solidFill>
                  <a:srgbClr val="7030A0"/>
                </a:solidFill>
                <a:latin typeface="Monotype Corsiva" pitchFamily="66" charset="0"/>
              </a:rPr>
              <a:t>This strike was illegal, because trade unions independent of the ruling party were not allowed in Poland.</a:t>
            </a:r>
            <a:endParaRPr lang="en-US" dirty="0">
              <a:solidFill>
                <a:srgbClr val="7030A0"/>
              </a:solidFill>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t0.gstatic.com/images?q=tbn:ANd9GcTO0VrIevV_YcluCBxDPVHX011WbBs7bDcwTC5-xhNWFyDTyQYr"/>
          <p:cNvPicPr>
            <a:picLocks noChangeAspect="1" noChangeArrowheads="1"/>
          </p:cNvPicPr>
          <p:nvPr/>
        </p:nvPicPr>
        <p:blipFill>
          <a:blip r:embed="rId2"/>
          <a:srcRect/>
          <a:stretch>
            <a:fillRect/>
          </a:stretch>
        </p:blipFill>
        <p:spPr bwMode="auto">
          <a:xfrm flipH="1">
            <a:off x="609598" y="838200"/>
            <a:ext cx="7848601" cy="5334000"/>
          </a:xfrm>
          <a:prstGeom prst="rect">
            <a:avLst/>
          </a:prstGeom>
          <a:noFill/>
        </p:spPr>
      </p:pic>
      <p:sp>
        <p:nvSpPr>
          <p:cNvPr id="4" name="Text Placeholder 2"/>
          <p:cNvSpPr txBox="1">
            <a:spLocks/>
          </p:cNvSpPr>
          <p:nvPr/>
        </p:nvSpPr>
        <p:spPr>
          <a:xfrm>
            <a:off x="609600" y="533400"/>
            <a:ext cx="7924800" cy="5997416"/>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FF0000"/>
                </a:solidFill>
                <a:effectLst/>
                <a:uLnTx/>
                <a:uFillTx/>
                <a:latin typeface="Monotype Corsiva" pitchFamily="66" charset="0"/>
              </a:rPr>
              <a:t>As the strike continued a former electrician of the shipyard, Lech Walesa, joined the strikers.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FF0000"/>
                </a:solidFill>
                <a:effectLst/>
                <a:uLnTx/>
                <a:uFillTx/>
                <a:latin typeface="Monotype Corsiva" pitchFamily="66" charset="0"/>
              </a:rPr>
              <a:t>He was dismissed from service in 1976 for demanding higher pay.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FF0000"/>
                </a:solidFill>
                <a:effectLst/>
                <a:uLnTx/>
                <a:uFillTx/>
                <a:latin typeface="Monotype Corsiva" pitchFamily="66" charset="0"/>
              </a:rPr>
              <a:t>Walesa soon emerged as the leader of striking workers.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FF0000"/>
                </a:solidFill>
                <a:effectLst/>
                <a:uLnTx/>
                <a:uFillTx/>
                <a:latin typeface="Monotype Corsiva" pitchFamily="66" charset="0"/>
              </a:rPr>
              <a:t>The strike began to spread across  the whole city.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FF0000"/>
                </a:solidFill>
                <a:effectLst/>
                <a:uLnTx/>
                <a:uFillTx/>
                <a:latin typeface="Monotype Corsiva" pitchFamily="66" charset="0"/>
              </a:rPr>
              <a:t>Now the worker started raising larger demands. They wanted the right to form independent trade unions.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smtClean="0">
                <a:ln>
                  <a:noFill/>
                </a:ln>
                <a:solidFill>
                  <a:srgbClr val="FF0000"/>
                </a:solidFill>
                <a:effectLst/>
                <a:uLnTx/>
                <a:uFillTx/>
                <a:latin typeface="Monotype Corsiva" pitchFamily="66" charset="0"/>
              </a:rPr>
              <a:t>They also demanded the release of political prisoners and end to censorship on press.</a:t>
            </a: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0"/>
            <a:ext cx="8229600" cy="4525963"/>
          </a:xfrm>
        </p:spPr>
        <p:txBody>
          <a:bodyPr>
            <a:noAutofit/>
          </a:bodyPr>
          <a:lstStyle/>
          <a:p>
            <a:pPr algn="ctr">
              <a:buClr>
                <a:srgbClr val="FF0000"/>
              </a:buClr>
              <a:buFont typeface="Wingdings" pitchFamily="2" charset="2"/>
              <a:buChar char="§"/>
            </a:pPr>
            <a:r>
              <a:rPr lang="en-US" b="1" dirty="0" smtClean="0">
                <a:solidFill>
                  <a:srgbClr val="00B050"/>
                </a:solidFill>
                <a:latin typeface="Monotype Corsiva" pitchFamily="66" charset="0"/>
              </a:rPr>
              <a:t>The movement became so popular that the government had to give in.</a:t>
            </a:r>
          </a:p>
          <a:p>
            <a:pPr algn="ctr">
              <a:buClr>
                <a:srgbClr val="FF0000"/>
              </a:buClr>
              <a:buFont typeface="Wingdings" pitchFamily="2" charset="2"/>
              <a:buChar char="§"/>
            </a:pPr>
            <a:r>
              <a:rPr lang="en-US" b="1" dirty="0" smtClean="0">
                <a:solidFill>
                  <a:srgbClr val="00B050"/>
                </a:solidFill>
                <a:latin typeface="Monotype Corsiva" pitchFamily="66" charset="0"/>
              </a:rPr>
              <a:t>The workers led by Walesa signed a 21-point agreement with the government that ended their strike.</a:t>
            </a:r>
          </a:p>
          <a:p>
            <a:pPr algn="ctr">
              <a:buClr>
                <a:srgbClr val="FF0000"/>
              </a:buClr>
              <a:buFont typeface="Wingdings" pitchFamily="2" charset="2"/>
              <a:buChar char="§"/>
            </a:pPr>
            <a:r>
              <a:rPr lang="en-US" b="1" dirty="0" smtClean="0">
                <a:solidFill>
                  <a:srgbClr val="00B050"/>
                </a:solidFill>
                <a:latin typeface="Monotype Corsiva" pitchFamily="66" charset="0"/>
              </a:rPr>
              <a:t>The government agreed to recognize the worker’s right to form independent trade unions and their right to strike.</a:t>
            </a:r>
          </a:p>
          <a:p>
            <a:pPr algn="ctr">
              <a:buClr>
                <a:srgbClr val="FF0000"/>
              </a:buClr>
              <a:buFont typeface="Wingdings" pitchFamily="2" charset="2"/>
              <a:buChar char="§"/>
            </a:pPr>
            <a:r>
              <a:rPr lang="en-US" b="1" dirty="0" smtClean="0">
                <a:solidFill>
                  <a:srgbClr val="00B050"/>
                </a:solidFill>
                <a:latin typeface="Monotype Corsiva" pitchFamily="66" charset="0"/>
              </a:rPr>
              <a:t>After the Gdansk  agreement was signed, a new trade union called Solidarity (Solidarnosc in polish) was formed.</a:t>
            </a:r>
          </a:p>
          <a:p>
            <a:pPr algn="ctr">
              <a:buClr>
                <a:srgbClr val="FF0000"/>
              </a:buClr>
              <a:buFont typeface="Wingdings" pitchFamily="2" charset="2"/>
              <a:buChar char="§"/>
            </a:pPr>
            <a:r>
              <a:rPr lang="en-US" b="1" dirty="0" smtClean="0">
                <a:solidFill>
                  <a:srgbClr val="00B050"/>
                </a:solidFill>
                <a:latin typeface="Monotype Corsiva" pitchFamily="66" charset="0"/>
              </a:rPr>
              <a:t>It was the first time an independent trade union was formed in any of the communist states.</a:t>
            </a:r>
          </a:p>
          <a:p>
            <a:pPr algn="ctr"/>
            <a:r>
              <a:rPr lang="en-US" dirty="0" smtClean="0">
                <a:solidFill>
                  <a:srgbClr val="00B050"/>
                </a:solidFill>
                <a:latin typeface="Monotype Corsiva" pitchFamily="66" charset="0"/>
              </a:rPr>
              <a:t>Within a year, Solidarity swept across Poland and had about one </a:t>
            </a:r>
            <a:r>
              <a:rPr lang="en-US" dirty="0" err="1" smtClean="0">
                <a:solidFill>
                  <a:srgbClr val="00B050"/>
                </a:solidFill>
                <a:latin typeface="Monotype Corsiva" pitchFamily="66" charset="0"/>
              </a:rPr>
              <a:t>crore</a:t>
            </a:r>
            <a:r>
              <a:rPr lang="en-US" dirty="0" smtClean="0">
                <a:solidFill>
                  <a:srgbClr val="00B050"/>
                </a:solidFill>
                <a:latin typeface="Monotype Corsiva" pitchFamily="66" charset="0"/>
              </a:rPr>
              <a:t> members.</a:t>
            </a:r>
          </a:p>
          <a:p>
            <a:endParaRPr lang="en-US" dirty="0">
              <a:solidFill>
                <a:srgbClr val="00B050"/>
              </a:solidFill>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8229600" cy="1143000"/>
          </a:xfrm>
        </p:spPr>
        <p:txBody>
          <a:bodyPr>
            <a:normAutofit/>
          </a:bodyPr>
          <a:lstStyle/>
          <a:p>
            <a:r>
              <a:rPr lang="en-US" sz="6000" dirty="0" smtClean="0">
                <a:solidFill>
                  <a:srgbClr val="7030A0"/>
                </a:solidFill>
                <a:latin typeface="Matura MT Script Capitals" pitchFamily="66" charset="0"/>
              </a:rPr>
              <a:t>Jaruzelski</a:t>
            </a:r>
            <a:endParaRPr lang="en-US" sz="6000" dirty="0">
              <a:solidFill>
                <a:srgbClr val="7030A0"/>
              </a:solidFill>
              <a:latin typeface="Matura MT Script Capitals" pitchFamily="66" charset="0"/>
            </a:endParaRPr>
          </a:p>
        </p:txBody>
      </p:sp>
      <p:sp>
        <p:nvSpPr>
          <p:cNvPr id="4" name="Text Placeholder 2"/>
          <p:cNvSpPr txBox="1">
            <a:spLocks/>
          </p:cNvSpPr>
          <p:nvPr/>
        </p:nvSpPr>
        <p:spPr>
          <a:xfrm>
            <a:off x="0" y="1066800"/>
            <a:ext cx="6858000" cy="6247864"/>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0000"/>
                </a:solidFill>
                <a:effectLst/>
                <a:uLnTx/>
                <a:uFillTx/>
                <a:latin typeface="Monotype Corsiva" pitchFamily="66" charset="0"/>
              </a:rPr>
              <a:t>Revelations of widespread and mismanagement in the government made matters worse for the rulers.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0000"/>
                </a:solidFill>
                <a:effectLst/>
                <a:uLnTx/>
                <a:uFillTx/>
                <a:latin typeface="Monotype Corsiva" pitchFamily="66" charset="0"/>
              </a:rPr>
              <a:t>The government led by General Jaruzelski grew anxious and imposed martial law in December 1981.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0000"/>
                </a:solidFill>
                <a:effectLst/>
                <a:uLnTx/>
                <a:uFillTx/>
                <a:latin typeface="Monotype Corsiva" pitchFamily="66" charset="0"/>
              </a:rPr>
              <a:t>Thousands of Solidarity members were put in prison. Freedom to organize, protest and express opinions was once again taken away.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0000"/>
                </a:solidFill>
                <a:effectLst/>
                <a:uLnTx/>
                <a:uFillTx/>
                <a:latin typeface="Monotype Corsiva" pitchFamily="66" charset="0"/>
              </a:rPr>
              <a:t>Another wave of strike, again organized by solidarity, began in 1988.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0000"/>
                </a:solidFill>
                <a:effectLst/>
                <a:uLnTx/>
                <a:uFillTx/>
                <a:latin typeface="Monotype Corsiva" pitchFamily="66" charset="0"/>
              </a:rPr>
              <a:t>This time the Polish government was weaker, the support from Soviet Union uncertain and economy was in decline.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0000"/>
              </a:solidFill>
              <a:effectLst/>
              <a:uLnTx/>
              <a:uFillTx/>
              <a:latin typeface="Monotype Corsiva" pitchFamily="66" charset="0"/>
            </a:endParaRPr>
          </a:p>
        </p:txBody>
      </p:sp>
      <p:pic>
        <p:nvPicPr>
          <p:cNvPr id="6" name="Picture 2" descr="http://t2.gstatic.com/images?q=tbn:ANd9GcQrZAgizDX3CgH-XBl_KjE22uLrs7etVkfg9PLbqMc8nxSSDeUMog"/>
          <p:cNvPicPr>
            <a:picLocks noChangeAspect="1" noChangeArrowheads="1"/>
          </p:cNvPicPr>
          <p:nvPr/>
        </p:nvPicPr>
        <p:blipFill>
          <a:blip r:embed="rId2"/>
          <a:srcRect/>
          <a:stretch>
            <a:fillRect/>
          </a:stretch>
        </p:blipFill>
        <p:spPr bwMode="auto">
          <a:xfrm>
            <a:off x="6858000" y="0"/>
            <a:ext cx="2286000" cy="6858000"/>
          </a:xfrm>
          <a:prstGeom prst="rect">
            <a:avLst/>
          </a:prstGeom>
          <a:noFill/>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0"/>
            <a:ext cx="8229600" cy="11430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onotype Corsiva" pitchFamily="66" charset="0"/>
              </a:rPr>
              <a:t>Phases in the expansion of democracy</a:t>
            </a: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ontent Placeholder 2"/>
          <p:cNvSpPr>
            <a:spLocks noGrp="1"/>
          </p:cNvSpPr>
          <p:nvPr>
            <p:ph idx="1"/>
          </p:nvPr>
        </p:nvSpPr>
        <p:spPr>
          <a:xfrm>
            <a:off x="457200" y="1905000"/>
            <a:ext cx="8229600" cy="4525963"/>
          </a:xfrm>
        </p:spPr>
        <p:txBody>
          <a:bodyPr>
            <a:normAutofit fontScale="92500" lnSpcReduction="10000"/>
          </a:bodyPr>
          <a:lstStyle/>
          <a:p>
            <a:r>
              <a:rPr lang="en-US" sz="3500" b="1" dirty="0" smtClean="0">
                <a:ln w="18415" cmpd="sng">
                  <a:noFill/>
                  <a:prstDash val="solid"/>
                </a:ln>
                <a:solidFill>
                  <a:srgbClr val="00B050"/>
                </a:solidFill>
                <a:latin typeface="Monotype Corsiva" pitchFamily="66" charset="0"/>
              </a:rPr>
              <a:t>The story of modern democracy began at least two centuries ago. French revolution of 1789. This popular uprising did not established a secure &amp; stable democracy in France, throughout the 19th century. French revolution inspired many struggles for democracy all over Europe. In Britain , the progress towards democracy started much before the French revolution . But the progress was very slow. Through the 18</a:t>
            </a:r>
            <a:r>
              <a:rPr lang="en-US" sz="3500" b="1" baseline="30000" dirty="0" smtClean="0">
                <a:ln w="18415" cmpd="sng">
                  <a:noFill/>
                  <a:prstDash val="solid"/>
                </a:ln>
                <a:solidFill>
                  <a:srgbClr val="00B050"/>
                </a:solidFill>
                <a:latin typeface="Monotype Corsiva" pitchFamily="66" charset="0"/>
              </a:rPr>
              <a:t>th</a:t>
            </a:r>
            <a:r>
              <a:rPr lang="en-US" sz="3500" b="1" dirty="0" smtClean="0">
                <a:ln w="18415" cmpd="sng">
                  <a:noFill/>
                  <a:prstDash val="solid"/>
                </a:ln>
                <a:solidFill>
                  <a:srgbClr val="00B050"/>
                </a:solidFill>
                <a:latin typeface="Monotype Corsiva" pitchFamily="66" charset="0"/>
              </a:rPr>
              <a:t> &amp; 19</a:t>
            </a:r>
            <a:r>
              <a:rPr lang="en-US" sz="3500" b="1" baseline="30000" dirty="0" smtClean="0">
                <a:ln w="18415" cmpd="sng">
                  <a:noFill/>
                  <a:prstDash val="solid"/>
                </a:ln>
                <a:solidFill>
                  <a:srgbClr val="00B050"/>
                </a:solidFill>
                <a:latin typeface="Monotype Corsiva" pitchFamily="66" charset="0"/>
              </a:rPr>
              <a:t>th</a:t>
            </a:r>
            <a:r>
              <a:rPr lang="en-US" sz="3500" b="1" dirty="0" smtClean="0">
                <a:ln w="18415" cmpd="sng">
                  <a:noFill/>
                  <a:prstDash val="solid"/>
                </a:ln>
                <a:solidFill>
                  <a:srgbClr val="00B050"/>
                </a:solidFill>
                <a:latin typeface="Monotype Corsiva" pitchFamily="66" charset="0"/>
              </a:rPr>
              <a:t>  centuries, series of political events reduced the power of monarchy &amp; feudal lords. </a:t>
            </a:r>
          </a:p>
          <a:p>
            <a:endParaRPr lang="en-US" dirty="0"/>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52400"/>
            <a:ext cx="8229600" cy="6705600"/>
          </a:xfrm>
        </p:spPr>
        <p:txBody>
          <a:bodyPr>
            <a:normAutofit lnSpcReduction="10000"/>
          </a:bodyPr>
          <a:lstStyle/>
          <a:p>
            <a:r>
              <a:rPr lang="en-US" b="1" dirty="0" smtClean="0">
                <a:ln w="10541" cmpd="sng">
                  <a:solidFill>
                    <a:schemeClr val="accent1">
                      <a:shade val="88000"/>
                      <a:satMod val="110000"/>
                    </a:schemeClr>
                  </a:solidFill>
                  <a:prstDash val="solid"/>
                </a:ln>
                <a:solidFill>
                  <a:srgbClr val="FF0000"/>
                </a:solidFill>
                <a:latin typeface="Monotype Corsiva" pitchFamily="66" charset="0"/>
              </a:rPr>
              <a:t>The right to vote was increased in the countries</a:t>
            </a:r>
          </a:p>
          <a:p>
            <a:r>
              <a:rPr lang="en-US" b="1" dirty="0" smtClean="0">
                <a:ln w="10541" cmpd="sng">
                  <a:solidFill>
                    <a:schemeClr val="accent1">
                      <a:shade val="88000"/>
                      <a:satMod val="110000"/>
                    </a:schemeClr>
                  </a:solidFill>
                  <a:prstDash val="solid"/>
                </a:ln>
                <a:solidFill>
                  <a:srgbClr val="FF0000"/>
                </a:solidFill>
                <a:latin typeface="Monotype Corsiva" pitchFamily="66" charset="0"/>
              </a:rPr>
              <a:t>British colonies in north America declared themselves independent in 1776.</a:t>
            </a:r>
          </a:p>
          <a:p>
            <a:r>
              <a:rPr lang="en-US" b="1" dirty="0" smtClean="0">
                <a:ln w="10541" cmpd="sng">
                  <a:solidFill>
                    <a:schemeClr val="accent1">
                      <a:shade val="88000"/>
                      <a:satMod val="110000"/>
                    </a:schemeClr>
                  </a:solidFill>
                  <a:prstDash val="solid"/>
                </a:ln>
                <a:solidFill>
                  <a:srgbClr val="FF0000"/>
                </a:solidFill>
                <a:latin typeface="Monotype Corsiva" pitchFamily="66" charset="0"/>
              </a:rPr>
              <a:t>In the next few years these colonies came together to form the United States of America.</a:t>
            </a:r>
          </a:p>
          <a:p>
            <a:r>
              <a:rPr lang="en-US" b="1" dirty="0" smtClean="0">
                <a:ln w="10541" cmpd="sng">
                  <a:solidFill>
                    <a:schemeClr val="accent1">
                      <a:shade val="88000"/>
                      <a:satMod val="110000"/>
                    </a:schemeClr>
                  </a:solidFill>
                  <a:prstDash val="solid"/>
                </a:ln>
                <a:solidFill>
                  <a:srgbClr val="FF0000"/>
                </a:solidFill>
                <a:latin typeface="Monotype Corsiva" pitchFamily="66" charset="0"/>
              </a:rPr>
              <a:t>America  adopted a democratic constitution in 1787. But here too the right to vote was limited to very few men.</a:t>
            </a:r>
          </a:p>
          <a:p>
            <a:r>
              <a:rPr lang="en-US" b="1" dirty="0" smtClean="0">
                <a:ln w="10541" cmpd="sng">
                  <a:solidFill>
                    <a:schemeClr val="accent1">
                      <a:shade val="88000"/>
                      <a:satMod val="110000"/>
                    </a:schemeClr>
                  </a:solidFill>
                  <a:prstDash val="solid"/>
                </a:ln>
                <a:solidFill>
                  <a:srgbClr val="FF0000"/>
                </a:solidFill>
                <a:latin typeface="Monotype Corsiva" pitchFamily="66" charset="0"/>
              </a:rPr>
              <a:t>Major demand of people was the right for every adult citizen to vote.</a:t>
            </a:r>
          </a:p>
          <a:p>
            <a:r>
              <a:rPr lang="en-US" b="1" dirty="0" smtClean="0">
                <a:ln w="10541" cmpd="sng">
                  <a:solidFill>
                    <a:schemeClr val="accent1">
                      <a:shade val="88000"/>
                      <a:satMod val="110000"/>
                    </a:schemeClr>
                  </a:solidFill>
                  <a:prstDash val="solid"/>
                </a:ln>
                <a:solidFill>
                  <a:srgbClr val="FF0000"/>
                </a:solidFill>
                <a:latin typeface="Monotype Corsiva" pitchFamily="66" charset="0"/>
              </a:rPr>
              <a:t>In some countries only people owning property had the right to vote. Which was not correct.</a:t>
            </a:r>
          </a:p>
          <a:p>
            <a:r>
              <a:rPr lang="en-US" b="1" dirty="0" smtClean="0">
                <a:ln w="10541" cmpd="sng">
                  <a:solidFill>
                    <a:schemeClr val="accent1">
                      <a:shade val="88000"/>
                      <a:satMod val="110000"/>
                    </a:schemeClr>
                  </a:solidFill>
                  <a:prstDash val="solid"/>
                </a:ln>
                <a:solidFill>
                  <a:srgbClr val="FF0000"/>
                </a:solidFill>
                <a:latin typeface="Monotype Corsiva" pitchFamily="66" charset="0"/>
              </a:rPr>
              <a:t>Often women did not have a chance to vote.</a:t>
            </a:r>
            <a:endParaRPr lang="en-US" sz="6000" b="1" dirty="0" smtClean="0">
              <a:ln w="10541" cmpd="sng">
                <a:solidFill>
                  <a:schemeClr val="accent1">
                    <a:shade val="88000"/>
                    <a:satMod val="110000"/>
                  </a:schemeClr>
                </a:solidFill>
                <a:prstDash val="solid"/>
              </a:ln>
              <a:solidFill>
                <a:srgbClr val="FF0000"/>
              </a:solidFill>
              <a:latin typeface="Monotype Corsiva" pitchFamily="66" charset="0"/>
            </a:endParaRPr>
          </a:p>
          <a:p>
            <a:endParaRPr lang="en-US" b="1" dirty="0" smtClean="0">
              <a:ln w="10541" cmpd="sng">
                <a:solidFill>
                  <a:schemeClr val="accent1">
                    <a:shade val="88000"/>
                    <a:satMod val="110000"/>
                  </a:schemeClr>
                </a:solidFill>
                <a:prstDash val="solid"/>
              </a:ln>
              <a:solidFill>
                <a:srgbClr val="FF0000"/>
              </a:solidFill>
              <a:latin typeface="Monotype Corsiva" pitchFamily="66" charset="0"/>
            </a:endParaRPr>
          </a:p>
          <a:p>
            <a:endParaRPr lang="en-US" dirty="0">
              <a:solidFill>
                <a:srgbClr val="FF0000"/>
              </a:solidFill>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07886"/>
          </a:xfrm>
          <a:prstGeom prst="rect">
            <a:avLst/>
          </a:prstGeom>
          <a:noFill/>
        </p:spPr>
        <p:txBody>
          <a:bodyPr wrap="square" lIns="91440" tIns="45720" rIns="91440" bIns="45720">
            <a:spAutoFit/>
          </a:bodyPr>
          <a:lstStyle/>
          <a:p>
            <a:pPr algn="ctr"/>
            <a:r>
              <a:rPr lang="en-US" sz="4000" b="1" dirty="0" smtClean="0">
                <a:ln w="18415" cmpd="sng">
                  <a:solidFill>
                    <a:srgbClr val="FFFFFF"/>
                  </a:solidFill>
                  <a:prstDash val="solid"/>
                </a:ln>
                <a:solidFill>
                  <a:srgbClr val="FF0000"/>
                </a:solidFill>
                <a:latin typeface="Matura MT Script Capitals" pitchFamily="66" charset="0"/>
              </a:rPr>
              <a:t>Universal Adult Franchise</a:t>
            </a:r>
            <a:endParaRPr lang="en-US" sz="4000" b="1" dirty="0">
              <a:ln w="18415" cmpd="sng">
                <a:solidFill>
                  <a:srgbClr val="FFFFFF"/>
                </a:solidFill>
                <a:prstDash val="solid"/>
              </a:ln>
              <a:solidFill>
                <a:srgbClr val="FF0000"/>
              </a:solidFill>
              <a:latin typeface="Matura MT Script Capitals" pitchFamily="66" charset="0"/>
            </a:endParaRPr>
          </a:p>
        </p:txBody>
      </p:sp>
      <p:sp>
        <p:nvSpPr>
          <p:cNvPr id="5" name="Content Placeholder 4"/>
          <p:cNvSpPr>
            <a:spLocks noGrp="1"/>
          </p:cNvSpPr>
          <p:nvPr>
            <p:ph idx="1"/>
          </p:nvPr>
        </p:nvSpPr>
        <p:spPr>
          <a:xfrm>
            <a:off x="533400" y="1219200"/>
            <a:ext cx="8229600" cy="2763834"/>
          </a:xfrm>
          <a:prstGeom prst="rect">
            <a:avLst/>
          </a:prstGeom>
          <a:noFill/>
        </p:spPr>
        <p:txBody>
          <a:bodyPr wrap="square" lIns="91440" tIns="45720" rIns="91440" bIns="45720">
            <a:spAutoFit/>
          </a:bodyPr>
          <a:lstStyle/>
          <a:p>
            <a:pPr algn="ctr">
              <a:buFont typeface="Arial" pitchFamily="34" charset="0"/>
              <a:buChar char="•"/>
            </a:pPr>
            <a:r>
              <a:rPr lang="en-U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In United states of America</a:t>
            </a: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the blacks all over the country could not exercise the right to vote until 1965.</a:t>
            </a:r>
          </a:p>
          <a:p>
            <a:pPr algn="ctr">
              <a:buFont typeface="Arial" pitchFamily="34" charset="0"/>
              <a:buChar char="•"/>
            </a:pP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Those struggling for democracy wanted this right granted universally to all adults-men or women, rich or poor, black or white </a:t>
            </a:r>
            <a:endParaRPr lang="en-US" sz="28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6" name="Picture 5" descr="img34.gif"/>
          <p:cNvPicPr>
            <a:picLocks noChangeAspect="1"/>
          </p:cNvPicPr>
          <p:nvPr/>
        </p:nvPicPr>
        <p:blipFill>
          <a:blip r:embed="rId2"/>
          <a:stretch>
            <a:fillRect/>
          </a:stretch>
        </p:blipFill>
        <p:spPr>
          <a:xfrm>
            <a:off x="381000" y="4114800"/>
            <a:ext cx="8382000" cy="2590800"/>
          </a:xfrm>
          <a:prstGeom prst="rect">
            <a:avLst/>
          </a:prstGeom>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mgunh.jpg"/>
          <p:cNvPicPr>
            <a:picLocks noChangeAspect="1"/>
          </p:cNvPicPr>
          <p:nvPr/>
        </p:nvPicPr>
        <p:blipFill>
          <a:blip r:embed="rId2"/>
          <a:stretch>
            <a:fillRect/>
          </a:stretch>
        </p:blipFill>
        <p:spPr>
          <a:xfrm>
            <a:off x="1371600" y="1295400"/>
            <a:ext cx="6096000" cy="4648200"/>
          </a:xfrm>
          <a:prstGeom prst="rect">
            <a:avLst/>
          </a:prstGeom>
        </p:spPr>
      </p:pic>
      <p:sp>
        <p:nvSpPr>
          <p:cNvPr id="4" name="Title 3"/>
          <p:cNvSpPr>
            <a:spLocks noGrp="1"/>
          </p:cNvSpPr>
          <p:nvPr>
            <p:ph type="title"/>
          </p:nvPr>
        </p:nvSpPr>
        <p:spPr>
          <a:xfrm>
            <a:off x="228600" y="304800"/>
            <a:ext cx="8686800" cy="830997"/>
          </a:xfrm>
          <a:prstGeom prst="rect">
            <a:avLst/>
          </a:prstGeom>
          <a:noFill/>
        </p:spPr>
        <p:txBody>
          <a:bodyPr wrap="square" lIns="91440" tIns="45720" rIns="91440" bIns="45720">
            <a:spAutoFit/>
          </a:bodyPr>
          <a:lstStyle/>
          <a:p>
            <a:pPr algn="ctr"/>
            <a:r>
              <a:rPr lang="en-US" sz="4800" dirty="0" smtClean="0">
                <a:ln w="18415" cmpd="sng">
                  <a:solidFill>
                    <a:srgbClr val="FFFFFF"/>
                  </a:solidFill>
                  <a:prstDash val="solid"/>
                </a:ln>
                <a:solidFill>
                  <a:srgbClr val="FF0000"/>
                </a:solidFill>
                <a:latin typeface="Matura MT Script Capitals" pitchFamily="66" charset="0"/>
              </a:rPr>
              <a:t>United Nations Organization</a:t>
            </a:r>
            <a:endParaRPr lang="en-US" sz="4800" dirty="0">
              <a:ln w="18415" cmpd="sng">
                <a:solidFill>
                  <a:srgbClr val="FFFFFF"/>
                </a:solidFill>
                <a:prstDash val="solid"/>
              </a:ln>
              <a:solidFill>
                <a:srgbClr val="FF0000"/>
              </a:solidFill>
              <a:latin typeface="Matura MT Script Capitals" pitchFamily="66" charset="0"/>
            </a:endParaRPr>
          </a:p>
        </p:txBody>
      </p:sp>
      <p:sp>
        <p:nvSpPr>
          <p:cNvPr id="5" name="Rectangle 4"/>
          <p:cNvSpPr/>
          <p:nvPr/>
        </p:nvSpPr>
        <p:spPr>
          <a:xfrm>
            <a:off x="1295400" y="1524000"/>
            <a:ext cx="6215075" cy="1631216"/>
          </a:xfrm>
          <a:prstGeom prst="rect">
            <a:avLst/>
          </a:prstGeom>
          <a:noFill/>
        </p:spPr>
        <p:txBody>
          <a:bodyPr wrap="square" lIns="91440" tIns="45720" rIns="91440" bIns="45720">
            <a:spAutoFit/>
          </a:bodyPr>
          <a:lstStyle/>
          <a:p>
            <a:pPr algn="ctr"/>
            <a:r>
              <a:rPr lang="en-U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rPr>
              <a:t>The United Nations is a global associated of nations of the world to help cooperation in international  law, security, economic development &amp; social equity. The UN secretary general is the chief administrative officer</a:t>
            </a:r>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rPr>
              <a:t>.</a:t>
            </a:r>
            <a:endParaRPr lang="en-US"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endParaRPr>
          </a:p>
        </p:txBody>
      </p:sp>
      <p:sp>
        <p:nvSpPr>
          <p:cNvPr id="6" name="Rectangle 5"/>
          <p:cNvSpPr/>
          <p:nvPr/>
        </p:nvSpPr>
        <p:spPr>
          <a:xfrm>
            <a:off x="1295400" y="3429000"/>
            <a:ext cx="6215074" cy="2308324"/>
          </a:xfrm>
          <a:prstGeom prst="rect">
            <a:avLst/>
          </a:prstGeom>
          <a:noFill/>
        </p:spPr>
        <p:txBody>
          <a:bodyPr wrap="square" lIns="91440" tIns="45720" rIns="91440" bIns="45720">
            <a:spAutoFit/>
          </a:bodyPr>
          <a:lstStyle/>
          <a:p>
            <a:pPr algn="ctr"/>
            <a:r>
              <a:rPr lang="en-U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rPr>
              <a:t>What happens when a country attacks another country in an unjust manner? The UN security Council, an organ of the UN, is responsible for maintaining peace &amp; security among countries. It can put together an international army &amp; take action against the wrongdoer.</a:t>
            </a:r>
            <a:endParaRPr 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90600" y="228600"/>
            <a:ext cx="713188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dirty="0" smtClean="0">
                <a:ln w="18415" cmpd="sng">
                  <a:solidFill>
                    <a:srgbClr val="FFFFFF"/>
                  </a:solidFill>
                  <a:prstDash val="solid"/>
                </a:ln>
                <a:solidFill>
                  <a:srgbClr val="FF0000"/>
                </a:solidFill>
                <a:effectLst>
                  <a:outerShdw blurRad="63500" dir="3600000" algn="tl" rotWithShape="0">
                    <a:srgbClr val="000000">
                      <a:alpha val="70000"/>
                    </a:srgbClr>
                  </a:outerShdw>
                </a:effectLst>
                <a:latin typeface="Matura MT Script Capitals" pitchFamily="66" charset="0"/>
              </a:rPr>
              <a:t>Democracy Promotion</a:t>
            </a:r>
            <a:endParaRPr lang="en-US" sz="5400" b="1" cap="small" spc="0" dirty="0">
              <a:ln w="11430"/>
              <a:solidFill>
                <a:srgbClr val="FF0000"/>
              </a:solidFill>
              <a:latin typeface="Matura MT Script Capitals" pitchFamily="66" charset="0"/>
            </a:endParaRPr>
          </a:p>
        </p:txBody>
      </p:sp>
      <p:sp>
        <p:nvSpPr>
          <p:cNvPr id="5" name="Rectangle 4"/>
          <p:cNvSpPr/>
          <p:nvPr/>
        </p:nvSpPr>
        <p:spPr>
          <a:xfrm>
            <a:off x="838200" y="1219200"/>
            <a:ext cx="7467600" cy="1200329"/>
          </a:xfrm>
          <a:prstGeom prst="rect">
            <a:avLst/>
          </a:prstGeom>
          <a:noFill/>
        </p:spPr>
        <p:txBody>
          <a:bodyPr wrap="square" lIns="91440" tIns="45720" rIns="91440" bIns="45720">
            <a:spAutoFit/>
          </a:bodyPr>
          <a:lstStyle/>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Recently, many powerful countries in the world, particularly the US, have taken on the task of democracy promotion in the rest of the world.</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Rectangle 5"/>
          <p:cNvSpPr/>
          <p:nvPr/>
        </p:nvSpPr>
        <p:spPr>
          <a:xfrm>
            <a:off x="914400" y="2514600"/>
            <a:ext cx="7467600" cy="1569660"/>
          </a:xfrm>
          <a:prstGeom prst="rect">
            <a:avLst/>
          </a:prstGeom>
          <a:noFill/>
        </p:spPr>
        <p:txBody>
          <a:bodyPr wrap="square" lIns="91440" tIns="45720" rIns="91440" bIns="45720">
            <a:spAutoFit/>
          </a:bodyPr>
          <a:lstStyle/>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They say that propagating the values of democracy is not enough. Existing democracies should directly intervene in countries that are non- democratic to establish democracy there.</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7" name="Picture 6" descr="images (11).jpg"/>
          <p:cNvPicPr>
            <a:picLocks noChangeAspect="1"/>
          </p:cNvPicPr>
          <p:nvPr/>
        </p:nvPicPr>
        <p:blipFill>
          <a:blip r:embed="rId2"/>
          <a:stretch>
            <a:fillRect/>
          </a:stretch>
        </p:blipFill>
        <p:spPr>
          <a:xfrm>
            <a:off x="0" y="4278545"/>
            <a:ext cx="3429000" cy="2579455"/>
          </a:xfrm>
          <a:prstGeom prst="rect">
            <a:avLst/>
          </a:prstGeom>
        </p:spPr>
      </p:pic>
      <p:pic>
        <p:nvPicPr>
          <p:cNvPr id="8" name="Picture 7" descr="images (14).jpg"/>
          <p:cNvPicPr>
            <a:picLocks noChangeAspect="1"/>
          </p:cNvPicPr>
          <p:nvPr/>
        </p:nvPicPr>
        <p:blipFill>
          <a:blip r:embed="rId3"/>
          <a:stretch>
            <a:fillRect/>
          </a:stretch>
        </p:blipFill>
        <p:spPr>
          <a:xfrm>
            <a:off x="5676904" y="4257678"/>
            <a:ext cx="3467096" cy="2600322"/>
          </a:xfrm>
          <a:prstGeom prst="rect">
            <a:avLst/>
          </a:prstGeom>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emocracy_Chart.gif"/>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147</TotalTime>
  <Words>1907</Words>
  <Application>Microsoft Office PowerPoint</Application>
  <PresentationFormat>On-screen Show (4:3)</PresentationFormat>
  <Paragraphs>127</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PowerPoint Presentation</vt:lpstr>
      <vt:lpstr>Slide 2</vt:lpstr>
      <vt:lpstr>Dictatorship</vt:lpstr>
      <vt:lpstr>Slide 4</vt:lpstr>
      <vt:lpstr>Allende’s Rule</vt:lpstr>
      <vt:lpstr>The People who disliked Allende.</vt:lpstr>
      <vt:lpstr>Slide 7</vt:lpstr>
      <vt:lpstr>Slide 8</vt:lpstr>
      <vt:lpstr>Military coup of 1973</vt:lpstr>
      <vt:lpstr>11th September 1973</vt:lpstr>
      <vt:lpstr>Slide 11</vt:lpstr>
      <vt:lpstr>Slide 12</vt:lpstr>
      <vt:lpstr>Restoring of Democracy -1998</vt:lpstr>
      <vt:lpstr>Slide 14</vt:lpstr>
      <vt:lpstr>Political election held in 1989 &amp; after</vt:lpstr>
      <vt:lpstr>Slide 16</vt:lpstr>
      <vt:lpstr>Slide 17</vt:lpstr>
      <vt:lpstr>Democracy in Poland</vt:lpstr>
      <vt:lpstr>Slide 19</vt:lpstr>
      <vt:lpstr>Slide 20</vt:lpstr>
      <vt:lpstr>Slide 21</vt:lpstr>
      <vt:lpstr>Jaruzelski</vt:lpstr>
      <vt:lpstr>Phases in the expansion of democracy </vt:lpstr>
      <vt:lpstr>Slide 24</vt:lpstr>
      <vt:lpstr>Universal Adult Franchise</vt:lpstr>
      <vt:lpstr>United Nations Organization</vt:lpstr>
      <vt:lpstr>Democracy Promotion</vt:lpstr>
      <vt:lpstr>Slide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USER</cp:lastModifiedBy>
  <cp:revision>19</cp:revision>
  <dcterms:created xsi:type="dcterms:W3CDTF">2014-05-10T04:48:35Z</dcterms:created>
  <dcterms:modified xsi:type="dcterms:W3CDTF">2016-04-25T13:35:01Z</dcterms:modified>
</cp:coreProperties>
</file>